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327" r:id="rId2"/>
    <p:sldId id="32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56" r:id="rId41"/>
    <p:sldId id="262" r:id="rId42"/>
    <p:sldId id="257" r:id="rId43"/>
    <p:sldId id="285" r:id="rId44"/>
    <p:sldId id="286" r:id="rId45"/>
    <p:sldId id="287" r:id="rId46"/>
    <p:sldId id="288" r:id="rId47"/>
    <p:sldId id="289" r:id="rId48"/>
    <p:sldId id="292" r:id="rId49"/>
    <p:sldId id="295" r:id="rId50"/>
    <p:sldId id="296" r:id="rId51"/>
    <p:sldId id="297" r:id="rId52"/>
  </p:sldIdLst>
  <p:sldSz cx="9144000" cy="5143500" type="screen16x9"/>
  <p:notesSz cx="6858000" cy="9144000"/>
  <p:embeddedFontLst>
    <p:embeddedFont>
      <p:font typeface="Barlow Light" panose="02010600030101010101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等线" panose="02010600030101010101" pitchFamily="2" charset="-122"/>
      <p:regular r:id="rId62"/>
      <p:bold r:id="rId63"/>
    </p:embeddedFont>
    <p:embeddedFont>
      <p:font typeface="Miriam Libre" panose="02010600030101010101" charset="-79"/>
      <p:regular r:id="rId64"/>
      <p:bold r:id="rId65"/>
    </p:embeddedFont>
    <p:embeddedFont>
      <p:font typeface="Work Sans" panose="02010600030101010101" charset="0"/>
      <p:regular r:id="rId66"/>
      <p:bold r:id="rId67"/>
    </p:embeddedFont>
    <p:embeddedFont>
      <p:font typeface="等线" panose="02010600030101010101" pitchFamily="2" charset="-122"/>
      <p:regular r:id="rId62"/>
      <p:bold r:id="rId63"/>
    </p:embeddedFont>
    <p:embeddedFont>
      <p:font typeface="Barlow" panose="02010600030101010101" charset="0"/>
      <p:regular r:id="rId68"/>
      <p:bold r:id="rId69"/>
      <p:italic r:id="rId70"/>
      <p:boldItalic r:id="rId71"/>
    </p:embeddedFont>
    <p:embeddedFont>
      <p:font typeface="宋体" panose="02010600030101010101" pitchFamily="2" charset="-122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30F7BF-C7B4-4942-891B-FD6F701DF377}">
  <a:tblStyle styleId="{5930F7BF-C7B4-4942-891B-FD6F701DF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571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15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3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494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4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99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3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654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09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474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929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06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497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65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877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81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05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a </a:t>
            </a:r>
            <a:r>
              <a:rPr lang="en-US" dirty="0" err="1"/>
              <a:t>VectorSource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is the input type for the </a:t>
            </a:r>
            <a:r>
              <a:rPr lang="en-US" dirty="0"/>
              <a:t>Corpus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defined in the package </a:t>
            </a:r>
            <a:r>
              <a:rPr lang="en-US" dirty="0"/>
              <a:t>tm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terms that appear in at least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of the documents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990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a </a:t>
            </a:r>
            <a:r>
              <a:rPr lang="en-US" dirty="0" err="1"/>
              <a:t>VectorSource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is the input type for the </a:t>
            </a:r>
            <a:r>
              <a:rPr lang="en-US" dirty="0"/>
              <a:t>Corpus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defined in the package </a:t>
            </a:r>
            <a:r>
              <a:rPr lang="en-US" dirty="0"/>
              <a:t>tm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terms that appear in at least </a:t>
            </a:r>
            <a:r>
              <a:rPr lang="en-US" altLang="zh-CN" sz="1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of the documents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823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25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14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4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048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52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833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61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874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43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92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11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99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95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2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0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Shape 13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Shape 21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Shape 2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Shape 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Shape 3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Shape 37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Shape 38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half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34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A2E8-24B2-4362-9A77-7F1C013C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9F363-F2F4-41FC-8A14-8051EBD26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36B72-12D0-45C9-B706-44BA9AE8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0EB0-9762-4336-816E-B5FB93AB3B23}" type="datetimeFigureOut">
              <a:rPr lang="en-SG" smtClean="0"/>
              <a:t>27/1/2018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3BFE6-C884-48B2-9F5D-DC5D36E2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E2F6-E829-40F1-A875-1AA3336F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AE04-0614-4016-BA72-50427EC6FE4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068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Shape 66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Shape 7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Shape 150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Shape 151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Shape 165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thir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Shape 89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Shape 90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Shape 99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Shape 100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40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9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Shape 51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Shape 5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Shape 5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79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ndomains.fbk.eu/wnaffect.html" TargetMode="External"/><Relationship Id="rId2" Type="http://schemas.openxmlformats.org/officeDocument/2006/relationships/hyperlink" Target="http://sentiwordnet.isti.cnr.i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hyperlink" Target="http://mpqa.cs.pitt.edu/" TargetMode="External"/><Relationship Id="rId4" Type="http://schemas.openxmlformats.org/officeDocument/2006/relationships/hyperlink" Target="http://sentic.net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38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1642464" y="1991850"/>
            <a:ext cx="604611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Text Mining</a:t>
            </a:r>
            <a:br>
              <a:rPr lang="en-SG" dirty="0"/>
            </a:br>
            <a:r>
              <a:rPr lang="en-SG" sz="2800" dirty="0"/>
              <a:t>Program Demo</a:t>
            </a:r>
            <a:endParaRPr dirty="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15B6F4BF-1D1E-4366-B215-F23F972FF5A9}"/>
              </a:ext>
            </a:extLst>
          </p:cNvPr>
          <p:cNvSpPr/>
          <p:nvPr/>
        </p:nvSpPr>
        <p:spPr>
          <a:xfrm>
            <a:off x="279633" y="4555581"/>
            <a:ext cx="18149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i="1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By </a:t>
            </a:r>
            <a:r>
              <a:rPr lang="en-US" sz="1600" i="1" cap="none" spc="0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powerpuff</a:t>
            </a:r>
            <a:r>
              <a:rPr lang="en-US" sz="1600" i="1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girls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1DDA09-7786-458F-827A-ACDAFE71C56A}"/>
              </a:ext>
            </a:extLst>
          </p:cNvPr>
          <p:cNvSpPr/>
          <p:nvPr/>
        </p:nvSpPr>
        <p:spPr>
          <a:xfrm>
            <a:off x="5289555" y="3912394"/>
            <a:ext cx="2382447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Yang Zhou            (G1700594D)</a:t>
            </a:r>
          </a:p>
          <a:p>
            <a:pPr algn="r"/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Zeng </a:t>
            </a:r>
            <a:r>
              <a:rPr lang="en-US" altLang="zh-CN" sz="1200" i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Jiameng</a:t>
            </a:r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       (G1700624J)</a:t>
            </a:r>
          </a:p>
          <a:p>
            <a:pPr algn="r"/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Sun </a:t>
            </a:r>
            <a:r>
              <a:rPr lang="en-US" altLang="zh-CN" sz="1200" i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Qianqian</a:t>
            </a:r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        (G1700670L)</a:t>
            </a:r>
          </a:p>
          <a:p>
            <a:pPr algn="r"/>
            <a:r>
              <a:rPr lang="en-US" altLang="zh-CN" sz="1200" i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Saumya</a:t>
            </a:r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 Agarwal  (G1702632H)</a:t>
            </a:r>
          </a:p>
          <a:p>
            <a:pPr algn="r"/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Wang </a:t>
            </a:r>
            <a:r>
              <a:rPr lang="en-US" altLang="zh-CN" sz="1200" i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Yanhang</a:t>
            </a:r>
            <a:r>
              <a:rPr lang="en-US" altLang="zh-CN" sz="1200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     (G1700683L)</a:t>
            </a:r>
          </a:p>
          <a:p>
            <a:pPr algn="r"/>
            <a:endParaRPr lang="en-US" altLang="zh-CN" sz="1200" i="1" dirty="0">
              <a:ln/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4AFA19-7D42-46C5-BD91-E341E4B0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35" y="2571750"/>
            <a:ext cx="1223682" cy="8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6">
            <a:extLst>
              <a:ext uri="{FF2B5EF4-FFF2-40B4-BE49-F238E27FC236}">
                <a16:creationId xmlns:a16="http://schemas.microsoft.com/office/drawing/2014/main" id="{D798B9D5-857E-448B-A3C9-73A8537612E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5722" y="500523"/>
          <a:ext cx="8726214" cy="17204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4369">
                  <a:extLst>
                    <a:ext uri="{9D8B030D-6E8A-4147-A177-3AD203B41FA5}">
                      <a16:colId xmlns:a16="http://schemas.microsoft.com/office/drawing/2014/main" val="4156990539"/>
                    </a:ext>
                  </a:extLst>
                </a:gridCol>
                <a:gridCol w="1454369">
                  <a:extLst>
                    <a:ext uri="{9D8B030D-6E8A-4147-A177-3AD203B41FA5}">
                      <a16:colId xmlns:a16="http://schemas.microsoft.com/office/drawing/2014/main" val="3525433803"/>
                    </a:ext>
                  </a:extLst>
                </a:gridCol>
                <a:gridCol w="1454369">
                  <a:extLst>
                    <a:ext uri="{9D8B030D-6E8A-4147-A177-3AD203B41FA5}">
                      <a16:colId xmlns:a16="http://schemas.microsoft.com/office/drawing/2014/main" val="137735517"/>
                    </a:ext>
                  </a:extLst>
                </a:gridCol>
                <a:gridCol w="1454369">
                  <a:extLst>
                    <a:ext uri="{9D8B030D-6E8A-4147-A177-3AD203B41FA5}">
                      <a16:colId xmlns:a16="http://schemas.microsoft.com/office/drawing/2014/main" val="3751668284"/>
                    </a:ext>
                  </a:extLst>
                </a:gridCol>
                <a:gridCol w="1454369">
                  <a:extLst>
                    <a:ext uri="{9D8B030D-6E8A-4147-A177-3AD203B41FA5}">
                      <a16:colId xmlns:a16="http://schemas.microsoft.com/office/drawing/2014/main" val="2141340915"/>
                    </a:ext>
                  </a:extLst>
                </a:gridCol>
                <a:gridCol w="1454369">
                  <a:extLst>
                    <a:ext uri="{9D8B030D-6E8A-4147-A177-3AD203B41FA5}">
                      <a16:colId xmlns:a16="http://schemas.microsoft.com/office/drawing/2014/main" val="4201619"/>
                    </a:ext>
                  </a:extLst>
                </a:gridCol>
              </a:tblGrid>
              <a:tr h="318340">
                <a:tc>
                  <a:txBody>
                    <a:bodyPr/>
                    <a:lstStyle/>
                    <a:p>
                      <a:r>
                        <a:rPr lang="en-US" altLang="zh-Hans" dirty="0" err="1"/>
                        <a:t>Customer_ID</a:t>
                      </a:r>
                      <a:endParaRPr lang="en-US" altLang="zh-Han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nationality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tags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 err="1"/>
                        <a:t>Content_detail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714997"/>
                  </a:ext>
                </a:extLst>
              </a:tr>
              <a:tr h="1331680">
                <a:tc>
                  <a:txBody>
                    <a:bodyPr/>
                    <a:lstStyle/>
                    <a:p>
                      <a:r>
                        <a:rPr lang="en-US" altLang="zh-Hans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Canada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&lt;U+2022&gt; Leisure trip&lt;U+2022&gt; Couple&lt;U+2022&gt; The Grand Club King Room&lt;U+2022&gt; Stayed 2 nights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effectLst/>
                        </a:rPr>
                        <a:t>“So, amazing in many ways but did not receive a personal treatment, however club lounge was good”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&lt;U+B198&gt;I was really surprised there was no turn down service, which is normally standard </a:t>
                      </a:r>
                      <a:r>
                        <a:rPr lang="en-US" altLang="zh-Hans" sz="1200" u="none" strike="noStrike" dirty="0">
                          <a:effectLst/>
                        </a:rPr>
                        <a:t>…..</a:t>
                      </a:r>
                      <a:r>
                        <a:rPr lang="en-US" sz="1200" u="none" strike="noStrike" dirty="0">
                          <a:effectLst/>
                        </a:rPr>
                        <a:t>Stayed in December 2017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8826004"/>
                  </a:ext>
                </a:extLst>
              </a:tr>
            </a:tbl>
          </a:graphicData>
        </a:graphic>
      </p:graphicFrame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7E79F406-0FF5-4B9E-BD16-F7F2E41A6D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7148" y="3034862"/>
          <a:ext cx="6434728" cy="941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3279">
                  <a:extLst>
                    <a:ext uri="{9D8B030D-6E8A-4147-A177-3AD203B41FA5}">
                      <a16:colId xmlns:a16="http://schemas.microsoft.com/office/drawing/2014/main" val="2613581903"/>
                    </a:ext>
                  </a:extLst>
                </a:gridCol>
                <a:gridCol w="1111469">
                  <a:extLst>
                    <a:ext uri="{9D8B030D-6E8A-4147-A177-3AD203B41FA5}">
                      <a16:colId xmlns:a16="http://schemas.microsoft.com/office/drawing/2014/main" val="936123340"/>
                    </a:ext>
                  </a:extLst>
                </a:gridCol>
                <a:gridCol w="2262352">
                  <a:extLst>
                    <a:ext uri="{9D8B030D-6E8A-4147-A177-3AD203B41FA5}">
                      <a16:colId xmlns:a16="http://schemas.microsoft.com/office/drawing/2014/main" val="2542992994"/>
                    </a:ext>
                  </a:extLst>
                </a:gridCol>
                <a:gridCol w="733096">
                  <a:extLst>
                    <a:ext uri="{9D8B030D-6E8A-4147-A177-3AD203B41FA5}">
                      <a16:colId xmlns:a16="http://schemas.microsoft.com/office/drawing/2014/main" val="1092741015"/>
                    </a:ext>
                  </a:extLst>
                </a:gridCol>
                <a:gridCol w="1174532">
                  <a:extLst>
                    <a:ext uri="{9D8B030D-6E8A-4147-A177-3AD203B41FA5}">
                      <a16:colId xmlns:a16="http://schemas.microsoft.com/office/drawing/2014/main" val="1805193325"/>
                    </a:ext>
                  </a:extLst>
                </a:gridCol>
              </a:tblGrid>
              <a:tr h="300730">
                <a:tc>
                  <a:txBody>
                    <a:bodyPr/>
                    <a:lstStyle/>
                    <a:p>
                      <a:r>
                        <a:rPr lang="en-US" altLang="zh-Hans" dirty="0"/>
                        <a:t>Trip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#customer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Room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#night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Submit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way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64110"/>
                  </a:ext>
                </a:extLst>
              </a:tr>
              <a:tr h="3183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leisure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couple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The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Grand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club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king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room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mobile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036155"/>
                  </a:ext>
                </a:extLst>
              </a:tr>
              <a:tr h="3183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business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solo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Deluxe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king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room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46352"/>
                  </a:ext>
                </a:extLst>
              </a:tr>
            </a:tbl>
          </a:graphicData>
        </a:graphic>
      </p:graphicFrame>
      <p:sp>
        <p:nvSpPr>
          <p:cNvPr id="7" name="下箭头 9">
            <a:extLst>
              <a:ext uri="{FF2B5EF4-FFF2-40B4-BE49-F238E27FC236}">
                <a16:creationId xmlns:a16="http://schemas.microsoft.com/office/drawing/2014/main" id="{3C8DE5B1-2664-4211-B983-C71279F68582}"/>
              </a:ext>
            </a:extLst>
          </p:cNvPr>
          <p:cNvSpPr/>
          <p:nvPr/>
        </p:nvSpPr>
        <p:spPr>
          <a:xfrm>
            <a:off x="3345550" y="2261351"/>
            <a:ext cx="485471" cy="661208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58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2636510" y="212183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2</a:t>
            </a:r>
            <a:r>
              <a:rPr lang="en" dirty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Data</a:t>
            </a:r>
            <a:br>
              <a:rPr lang="en-US" altLang="zh-Hans" dirty="0"/>
            </a:br>
            <a:r>
              <a:rPr lang="en-US" altLang="zh-Hans" dirty="0"/>
              <a:t>Preparation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15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46616C-199F-BB46-8F87-0CE54E3A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37" y="88900"/>
            <a:ext cx="5689600" cy="5054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3B67C0-8058-BC48-B025-1837DA55B64B}"/>
              </a:ext>
            </a:extLst>
          </p:cNvPr>
          <p:cNvSpPr txBox="1"/>
          <p:nvPr/>
        </p:nvSpPr>
        <p:spPr>
          <a:xfrm>
            <a:off x="2833633" y="58897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Leisure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trip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percentage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E54AAA-D661-414F-A8D5-6EBB3504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5" y="795246"/>
            <a:ext cx="9144000" cy="330590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A0AF210-BA94-964E-8E2D-D282459C4444}"/>
              </a:ext>
            </a:extLst>
          </p:cNvPr>
          <p:cNvSpPr/>
          <p:nvPr/>
        </p:nvSpPr>
        <p:spPr>
          <a:xfrm>
            <a:off x="11855" y="3129655"/>
            <a:ext cx="1753496" cy="8175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4B19475-B109-D745-B8C8-2D84FBDB2D69}"/>
              </a:ext>
            </a:extLst>
          </p:cNvPr>
          <p:cNvSpPr/>
          <p:nvPr/>
        </p:nvSpPr>
        <p:spPr>
          <a:xfrm>
            <a:off x="7402359" y="3129655"/>
            <a:ext cx="1753496" cy="8175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3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454550" y="899410"/>
            <a:ext cx="2229600" cy="1373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3200" dirty="0"/>
              <a:t>Importing text</a:t>
            </a:r>
            <a:endParaRPr sz="3600" dirty="0"/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4294967295"/>
          </p:nvPr>
        </p:nvSpPr>
        <p:spPr>
          <a:xfrm>
            <a:off x="389670" y="2516616"/>
            <a:ext cx="247356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ans" sz="1800" dirty="0"/>
              <a:t>Mining</a:t>
            </a:r>
            <a:r>
              <a:rPr lang="zh-Hans" altLang="en-US" sz="1800" dirty="0"/>
              <a:t> </a:t>
            </a:r>
            <a:r>
              <a:rPr lang="en-US" altLang="zh-Hans" sz="1800" dirty="0"/>
              <a:t>text</a:t>
            </a:r>
            <a:r>
              <a:rPr lang="zh-Hans" altLang="en-US" sz="1800" dirty="0"/>
              <a:t> </a:t>
            </a:r>
            <a:r>
              <a:rPr lang="en-US" altLang="zh-Hans" sz="1800" dirty="0"/>
              <a:t>data</a:t>
            </a:r>
            <a:r>
              <a:rPr lang="zh-Hans" altLang="en-US" sz="1800" dirty="0"/>
              <a:t> </a:t>
            </a:r>
            <a:r>
              <a:rPr lang="en-US" altLang="zh-Hans" sz="1800" dirty="0"/>
              <a:t>from</a:t>
            </a:r>
            <a:r>
              <a:rPr lang="zh-Hans" altLang="en-US" sz="1800" dirty="0"/>
              <a:t> </a:t>
            </a:r>
            <a:r>
              <a:rPr lang="en-US" altLang="zh-Hans" sz="1800" dirty="0"/>
              <a:t>website</a:t>
            </a:r>
            <a:r>
              <a:rPr lang="zh-Hans" altLang="en-US" sz="1800" dirty="0"/>
              <a:t> </a:t>
            </a:r>
            <a:r>
              <a:rPr lang="en-US" altLang="zh-Hans" sz="1800" dirty="0"/>
              <a:t>by</a:t>
            </a:r>
            <a:r>
              <a:rPr lang="zh-Hans" altLang="en-US" sz="1800" dirty="0"/>
              <a:t> </a:t>
            </a:r>
            <a:r>
              <a:rPr lang="en-US" altLang="zh-Hans" sz="1800" dirty="0"/>
              <a:t>R.</a:t>
            </a:r>
            <a:r>
              <a:rPr lang="zh-Hans" altLang="en-US" sz="1800" dirty="0"/>
              <a:t> </a:t>
            </a:r>
            <a:endParaRPr lang="en-US" altLang="zh-Hans" sz="1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ans" sz="1800" dirty="0"/>
              <a:t>Write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data</a:t>
            </a:r>
            <a:r>
              <a:rPr lang="zh-Hans" altLang="en-US" sz="1800" dirty="0"/>
              <a:t> </a:t>
            </a:r>
            <a:r>
              <a:rPr lang="en-US" altLang="zh-Hans" sz="1800" dirty="0"/>
              <a:t>into</a:t>
            </a:r>
            <a:r>
              <a:rPr lang="zh-Hans" altLang="en-US" sz="1800" dirty="0"/>
              <a:t> </a:t>
            </a:r>
            <a:r>
              <a:rPr lang="en-US" altLang="zh-Hans" sz="1800" dirty="0"/>
              <a:t>csv</a:t>
            </a:r>
            <a:r>
              <a:rPr lang="zh-Hans" altLang="en-US" sz="1800" dirty="0"/>
              <a:t> </a:t>
            </a:r>
            <a:r>
              <a:rPr lang="en-US" altLang="zh-Hans" sz="1800" dirty="0"/>
              <a:t>text</a:t>
            </a:r>
            <a:r>
              <a:rPr lang="zh-Hans" altLang="en-US" sz="1800" dirty="0"/>
              <a:t> </a:t>
            </a:r>
            <a:r>
              <a:rPr lang="en-US" altLang="zh-Hans" sz="1800" dirty="0"/>
              <a:t>files</a:t>
            </a:r>
            <a:r>
              <a:rPr lang="zh-Hans" altLang="en-US" sz="1800" dirty="0"/>
              <a:t> </a:t>
            </a:r>
            <a:r>
              <a:rPr lang="en-US" altLang="zh-Hans" sz="1800" dirty="0"/>
              <a:t>which</a:t>
            </a:r>
            <a:r>
              <a:rPr lang="zh-Hans" altLang="en-US" sz="1800" dirty="0"/>
              <a:t> </a:t>
            </a:r>
            <a:r>
              <a:rPr lang="en-US" altLang="zh-Hans" sz="1800" dirty="0"/>
              <a:t>is</a:t>
            </a:r>
            <a:r>
              <a:rPr lang="zh-Hans" altLang="en-US" sz="1800" dirty="0"/>
              <a:t> </a:t>
            </a:r>
            <a:r>
              <a:rPr lang="en-US" altLang="zh-Hans" sz="1800" dirty="0"/>
              <a:t>easy</a:t>
            </a:r>
            <a:r>
              <a:rPr lang="zh-Hans" altLang="en-US" sz="1800" dirty="0"/>
              <a:t> </a:t>
            </a:r>
            <a:r>
              <a:rPr lang="en-US" altLang="zh-Hans" sz="1800" dirty="0"/>
              <a:t>to</a:t>
            </a:r>
            <a:r>
              <a:rPr lang="zh-Hans" altLang="en-US" sz="1800" dirty="0"/>
              <a:t> </a:t>
            </a:r>
            <a:r>
              <a:rPr lang="en-US" altLang="zh-Hans" sz="1800" dirty="0"/>
              <a:t>re-read</a:t>
            </a:r>
            <a:r>
              <a:rPr lang="zh-Hans" altLang="en-US" sz="1800" dirty="0"/>
              <a:t> </a:t>
            </a:r>
            <a:r>
              <a:rPr lang="en-US" altLang="zh-Hans" sz="1800" dirty="0"/>
              <a:t>into</a:t>
            </a:r>
            <a:r>
              <a:rPr lang="zh-Hans" altLang="en-US" sz="1800" dirty="0"/>
              <a:t> </a:t>
            </a:r>
            <a:r>
              <a:rPr lang="en-US" altLang="zh-Hans" sz="1800" dirty="0"/>
              <a:t>R</a:t>
            </a:r>
            <a:r>
              <a:rPr lang="zh-Hans" altLang="en-US" sz="1800" dirty="0"/>
              <a:t> </a:t>
            </a:r>
            <a:r>
              <a:rPr lang="en-US" altLang="zh-Hans" sz="1800" dirty="0"/>
              <a:t>for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later</a:t>
            </a:r>
            <a:r>
              <a:rPr lang="zh-Hans" altLang="en-US" sz="1800" dirty="0"/>
              <a:t> </a:t>
            </a:r>
            <a:r>
              <a:rPr lang="en-US" altLang="zh-Hans" sz="1800" dirty="0"/>
              <a:t>operation.</a:t>
            </a:r>
          </a:p>
        </p:txBody>
      </p:sp>
      <p:grpSp>
        <p:nvGrpSpPr>
          <p:cNvPr id="282" name="Shape 282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Shape 28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Shape 28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Shape 290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DB9FF9-14C4-3246-8947-4D1CFF2D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18" y="380494"/>
            <a:ext cx="5879882" cy="4328917"/>
          </a:xfrm>
          <a:prstGeom prst="rect">
            <a:avLst/>
          </a:prstGeom>
        </p:spPr>
      </p:pic>
      <p:graphicFrame>
        <p:nvGraphicFramePr>
          <p:cNvPr id="19" name="内容占位符 6">
            <a:extLst>
              <a:ext uri="{FF2B5EF4-FFF2-40B4-BE49-F238E27FC236}">
                <a16:creationId xmlns:a16="http://schemas.microsoft.com/office/drawing/2014/main" id="{32054852-CFB8-1043-918D-AC8B8965C60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96120" y="36930"/>
          <a:ext cx="5879880" cy="504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80">
                  <a:extLst>
                    <a:ext uri="{9D8B030D-6E8A-4147-A177-3AD203B41FA5}">
                      <a16:colId xmlns:a16="http://schemas.microsoft.com/office/drawing/2014/main" val="4156990539"/>
                    </a:ext>
                  </a:extLst>
                </a:gridCol>
                <a:gridCol w="979980">
                  <a:extLst>
                    <a:ext uri="{9D8B030D-6E8A-4147-A177-3AD203B41FA5}">
                      <a16:colId xmlns:a16="http://schemas.microsoft.com/office/drawing/2014/main" val="3525433803"/>
                    </a:ext>
                  </a:extLst>
                </a:gridCol>
                <a:gridCol w="979980">
                  <a:extLst>
                    <a:ext uri="{9D8B030D-6E8A-4147-A177-3AD203B41FA5}">
                      <a16:colId xmlns:a16="http://schemas.microsoft.com/office/drawing/2014/main" val="137735517"/>
                    </a:ext>
                  </a:extLst>
                </a:gridCol>
                <a:gridCol w="979980">
                  <a:extLst>
                    <a:ext uri="{9D8B030D-6E8A-4147-A177-3AD203B41FA5}">
                      <a16:colId xmlns:a16="http://schemas.microsoft.com/office/drawing/2014/main" val="3751668284"/>
                    </a:ext>
                  </a:extLst>
                </a:gridCol>
                <a:gridCol w="979980">
                  <a:extLst>
                    <a:ext uri="{9D8B030D-6E8A-4147-A177-3AD203B41FA5}">
                      <a16:colId xmlns:a16="http://schemas.microsoft.com/office/drawing/2014/main" val="2141340915"/>
                    </a:ext>
                  </a:extLst>
                </a:gridCol>
                <a:gridCol w="979980">
                  <a:extLst>
                    <a:ext uri="{9D8B030D-6E8A-4147-A177-3AD203B41FA5}">
                      <a16:colId xmlns:a16="http://schemas.microsoft.com/office/drawing/2014/main" val="4201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ans" dirty="0" err="1"/>
                        <a:t>Customer_ID</a:t>
                      </a:r>
                      <a:endParaRPr lang="en-US" altLang="zh-Han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nationality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tags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 err="1"/>
                        <a:t>Content_detail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71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altLang="zh-Hans" dirty="0"/>
                    </a:p>
                    <a:p>
                      <a:pPr algn="l"/>
                      <a:endParaRPr lang="en-US" altLang="zh-Hans" dirty="0"/>
                    </a:p>
                    <a:p>
                      <a:pPr algn="l"/>
                      <a:endParaRPr lang="en-US" altLang="zh-Hans" dirty="0"/>
                    </a:p>
                    <a:p>
                      <a:pPr algn="l"/>
                      <a:endParaRPr lang="en-US" altLang="zh-Hans" dirty="0"/>
                    </a:p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pPr algn="ctr"/>
                      <a:r>
                        <a:rPr lang="en-US" altLang="zh-Hans" dirty="0"/>
                        <a:t>Canada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&lt;U+2022&gt; Leisure trip&lt;U+2022&gt; Couple&lt;U+2022&gt; The Grand Club King Room&lt;U+2022&gt; Stayed 2 nights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endParaRPr lang="en-US" altLang="zh-Hans" dirty="0"/>
                    </a:p>
                    <a:p>
                      <a:pPr algn="ctr"/>
                      <a:r>
                        <a:rPr lang="en-US" altLang="zh-Hans" dirty="0"/>
                        <a:t>9.2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“So, amazing in many ways but did not receive a personal treatment, however club lounge was good”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&lt;U+B198&gt;I was really surprised there was no turn down service, which is normally standard </a:t>
                      </a:r>
                      <a:r>
                        <a:rPr lang="en-US" altLang="zh-Han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…..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Stayed in December 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882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altLang="zh-CN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Qatar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&lt;U+2022&gt; Leisure trip&lt;U+2022&gt; Couple&lt;U+2022&gt; Deluxe King Sky View&lt;U+2022&gt; Stayed 1 night&lt;U+2022&gt; Submitted via mobile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“Nice but missing quite a few small details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youa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&lt;U+0080&gt;&lt;U+0099&gt;d expect with a five star.”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&lt;U+B198&gt;Overpriced in general&lt;U+B200&gt;Amazing view as expected and paid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forStayed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in January 2018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528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altLang="zh-CN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lang="en-US" altLang="zh-CN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lang="en-US" altLang="zh-CN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lang="en-US" altLang="zh-CN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an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lang="en-US" altLang="zh-CN" sz="12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19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3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Hans" dirty="0"/>
              <a:t>String</a:t>
            </a:r>
            <a:r>
              <a:rPr lang="zh-Hans" altLang="en-US" dirty="0"/>
              <a:t> </a:t>
            </a:r>
            <a:r>
              <a:rPr lang="en-US" altLang="zh-Hans" dirty="0"/>
              <a:t>operations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ans" b="1" dirty="0"/>
              <a:t>Remove</a:t>
            </a:r>
            <a:r>
              <a:rPr lang="zh-Hans" altLang="en-US" b="1" dirty="0"/>
              <a:t> </a:t>
            </a:r>
            <a:r>
              <a:rPr lang="en-US" altLang="zh-Hans" b="1" dirty="0"/>
              <a:t>html</a:t>
            </a:r>
            <a:r>
              <a:rPr lang="zh-Hans" altLang="en-US" b="1" dirty="0"/>
              <a:t> </a:t>
            </a:r>
            <a:r>
              <a:rPr lang="en-US" altLang="zh-Hans" b="1" dirty="0"/>
              <a:t>tags</a:t>
            </a:r>
            <a:endParaRPr b="1" dirty="0"/>
          </a:p>
        </p:txBody>
      </p:sp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3471396" y="1661575"/>
            <a:ext cx="2124504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ans" b="1" dirty="0"/>
              <a:t>Remove</a:t>
            </a:r>
            <a:r>
              <a:rPr lang="zh-Hans" altLang="en-US" b="1" dirty="0"/>
              <a:t> </a:t>
            </a:r>
            <a:r>
              <a:rPr lang="en-US" altLang="zh-Hans" b="1" dirty="0"/>
              <a:t>digit</a:t>
            </a:r>
            <a:r>
              <a:rPr lang="zh-Hans" altLang="en-US" b="1" dirty="0"/>
              <a:t> </a:t>
            </a:r>
            <a:r>
              <a:rPr lang="en-US" altLang="zh-Hans" b="1" dirty="0"/>
              <a:t>and</a:t>
            </a:r>
            <a:r>
              <a:rPr lang="zh-Hans" altLang="en-US" b="1" dirty="0"/>
              <a:t> </a:t>
            </a:r>
            <a:r>
              <a:rPr lang="en-US" altLang="zh-Hans" b="1" dirty="0"/>
              <a:t>punctuation</a:t>
            </a:r>
            <a:endParaRPr b="1"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78A82-A349-E94B-BC6C-59276013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6" y="2228849"/>
            <a:ext cx="2895600" cy="99060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9D2ACA8E-10C0-204A-B440-472F6C5CE3E8}"/>
              </a:ext>
            </a:extLst>
          </p:cNvPr>
          <p:cNvSpPr/>
          <p:nvPr/>
        </p:nvSpPr>
        <p:spPr>
          <a:xfrm>
            <a:off x="727300" y="2117794"/>
            <a:ext cx="817696" cy="4235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036801-03F6-3349-B072-9A6186BFF4F0}"/>
              </a:ext>
            </a:extLst>
          </p:cNvPr>
          <p:cNvSpPr/>
          <p:nvPr/>
        </p:nvSpPr>
        <p:spPr>
          <a:xfrm>
            <a:off x="2265003" y="2850079"/>
            <a:ext cx="703828" cy="5185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CAADE8-090E-5A45-96FC-277902C36B01}"/>
              </a:ext>
            </a:extLst>
          </p:cNvPr>
          <p:cNvSpPr/>
          <p:nvPr/>
        </p:nvSpPr>
        <p:spPr>
          <a:xfrm>
            <a:off x="1629846" y="2375065"/>
            <a:ext cx="483654" cy="29635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642893-9E0F-F546-ADF7-FE4CB7A8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007" y="2247899"/>
            <a:ext cx="2759657" cy="952500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D21B1F0-0C8A-2948-806C-42E9E5BA3B2E}"/>
              </a:ext>
            </a:extLst>
          </p:cNvPr>
          <p:cNvSpPr/>
          <p:nvPr/>
        </p:nvSpPr>
        <p:spPr>
          <a:xfrm>
            <a:off x="4025734" y="2961161"/>
            <a:ext cx="346111" cy="2963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42AA94-282A-814D-ABE5-572968B4D475}"/>
              </a:ext>
            </a:extLst>
          </p:cNvPr>
          <p:cNvSpPr/>
          <p:nvPr/>
        </p:nvSpPr>
        <p:spPr>
          <a:xfrm>
            <a:off x="4731053" y="2393139"/>
            <a:ext cx="483654" cy="29635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AA6AE4-26AA-EA48-847B-585284A38AE5}"/>
              </a:ext>
            </a:extLst>
          </p:cNvPr>
          <p:cNvSpPr/>
          <p:nvPr/>
        </p:nvSpPr>
        <p:spPr>
          <a:xfrm>
            <a:off x="5525565" y="2961161"/>
            <a:ext cx="483654" cy="29635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12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build="p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A0DF7A6-2485-4E62-9B0A-0DD48639FDD5}"/>
              </a:ext>
            </a:extLst>
          </p:cNvPr>
          <p:cNvSpPr/>
          <p:nvPr/>
        </p:nvSpPr>
        <p:spPr>
          <a:xfrm>
            <a:off x="6057900" y="0"/>
            <a:ext cx="274038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Hans" altLang="en-US" b="1" dirty="0"/>
              <a:t>        </a:t>
            </a:r>
            <a:r>
              <a:rPr lang="en-US" altLang="zh-Hans" b="1" dirty="0"/>
              <a:t>tokenization</a:t>
            </a:r>
            <a:endParaRPr b="1" dirty="0"/>
          </a:p>
          <a:p>
            <a:r>
              <a:rPr lang="en-US" altLang="zh-CN" dirty="0"/>
              <a:t>Tokenization is the process of splitting a text into tokens.</a:t>
            </a:r>
          </a:p>
          <a:p>
            <a:r>
              <a:rPr lang="en-US" altLang="zh-CN" dirty="0"/>
              <a:t>splitting texts by words can mostly be done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CN" dirty="0"/>
              <a:t>word boundaries, such as white spaces, dots and commas.</a:t>
            </a:r>
          </a:p>
          <a:p>
            <a:endParaRPr lang="en-US" altLang="zh-CN" dirty="0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56344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preprocessing</a:t>
            </a:r>
            <a:endParaRPr dirty="0"/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7448B6-3D45-3D46-8BCE-1AB9F54B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10" y="231722"/>
            <a:ext cx="5643090" cy="2881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96D571-EE3C-F046-A4F4-CBFD7BF09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1" y="2120344"/>
            <a:ext cx="5788969" cy="26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B065A88-FC72-4330-A7C0-5A8680130A24}"/>
              </a:ext>
            </a:extLst>
          </p:cNvPr>
          <p:cNvSpPr/>
          <p:nvPr/>
        </p:nvSpPr>
        <p:spPr>
          <a:xfrm>
            <a:off x="6057900" y="0"/>
            <a:ext cx="274038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24ECCA-6997-8A4C-BBC2-C807B543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preprocessing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AB9F6-EAC3-D04B-A860-680DCA3BB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4375"/>
            <a:ext cx="2245031" cy="315510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Hans" b="1" dirty="0"/>
              <a:t>Normalization</a:t>
            </a:r>
          </a:p>
          <a:p>
            <a:pPr marL="0" indent="0">
              <a:buNone/>
            </a:pPr>
            <a:r>
              <a:rPr lang="en-US" altLang="zh-CN" dirty="0"/>
              <a:t>transformation of words into a more uniform</a:t>
            </a:r>
            <a:r>
              <a:rPr lang="zh-Hans" altLang="en-US" dirty="0"/>
              <a:t> </a:t>
            </a:r>
            <a:r>
              <a:rPr lang="en-US" altLang="zh-CN" dirty="0"/>
              <a:t>form.</a:t>
            </a:r>
            <a:endParaRPr lang="en-US" altLang="zh-CN" b="1" dirty="0"/>
          </a:p>
          <a:p>
            <a:r>
              <a:rPr lang="en-US" altLang="zh-CN" dirty="0"/>
              <a:t>Lowercasing</a:t>
            </a:r>
          </a:p>
          <a:p>
            <a:pPr marL="114300" indent="0">
              <a:buNone/>
            </a:pPr>
            <a:r>
              <a:rPr lang="en-US" altLang="zh-CN" dirty="0"/>
              <a:t> </a:t>
            </a:r>
          </a:p>
          <a:p>
            <a:r>
              <a:rPr lang="en-US" altLang="zh-CN" dirty="0"/>
              <a:t>stemming</a:t>
            </a:r>
          </a:p>
          <a:p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FF7C9D99-6363-6043-A5AE-B23690DB4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555F65-6FAC-0E43-ABE7-3A5C1608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734" y="1487734"/>
            <a:ext cx="5564325" cy="6178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788AC6-9031-F94D-9212-0A3C1188D790}"/>
              </a:ext>
            </a:extLst>
          </p:cNvPr>
          <p:cNvSpPr txBox="1"/>
          <p:nvPr/>
        </p:nvSpPr>
        <p:spPr>
          <a:xfrm>
            <a:off x="2702231" y="2193034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Transform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lower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C88961-D794-4049-93DB-CEFB61DC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35" y="2541078"/>
            <a:ext cx="5564325" cy="645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5A00FE-A8AF-2A44-8500-C58C4036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736" y="3714008"/>
            <a:ext cx="5564325" cy="6322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E16E6A-17C5-004C-9A55-65640678104D}"/>
              </a:ext>
            </a:extLst>
          </p:cNvPr>
          <p:cNvSpPr txBox="1"/>
          <p:nvPr/>
        </p:nvSpPr>
        <p:spPr>
          <a:xfrm>
            <a:off x="2746152" y="3306138"/>
            <a:ext cx="3217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Stemming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CN" dirty="0"/>
              <a:t>reduc</a:t>
            </a:r>
            <a:r>
              <a:rPr lang="en-US" altLang="zh-Hans" dirty="0"/>
              <a:t>e</a:t>
            </a:r>
            <a:r>
              <a:rPr lang="en-US" altLang="zh-CN" dirty="0"/>
              <a:t> the feature space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8A961DB-BEDA-994A-A4F3-6B1B60F60EB9}"/>
              </a:ext>
            </a:extLst>
          </p:cNvPr>
          <p:cNvSpPr/>
          <p:nvPr/>
        </p:nvSpPr>
        <p:spPr>
          <a:xfrm>
            <a:off x="3026550" y="1590286"/>
            <a:ext cx="384750" cy="30119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BB02CA-F67A-B54A-B1E2-F8C447559F2B}"/>
              </a:ext>
            </a:extLst>
          </p:cNvPr>
          <p:cNvSpPr/>
          <p:nvPr/>
        </p:nvSpPr>
        <p:spPr>
          <a:xfrm>
            <a:off x="3026550" y="2662459"/>
            <a:ext cx="384750" cy="2672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DFCD39-310D-BC46-A847-5A6C0D3D1755}"/>
              </a:ext>
            </a:extLst>
          </p:cNvPr>
          <p:cNvSpPr/>
          <p:nvPr/>
        </p:nvSpPr>
        <p:spPr>
          <a:xfrm>
            <a:off x="5631090" y="2607481"/>
            <a:ext cx="680714" cy="3771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DC65D95-45FB-7545-AF1F-3778216CB9EB}"/>
              </a:ext>
            </a:extLst>
          </p:cNvPr>
          <p:cNvSpPr/>
          <p:nvPr/>
        </p:nvSpPr>
        <p:spPr>
          <a:xfrm>
            <a:off x="5062728" y="3785213"/>
            <a:ext cx="680714" cy="3771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60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E312B9-33DE-4270-808C-113CB56EEA6F}"/>
              </a:ext>
            </a:extLst>
          </p:cNvPr>
          <p:cNvSpPr/>
          <p:nvPr/>
        </p:nvSpPr>
        <p:spPr>
          <a:xfrm>
            <a:off x="6057900" y="0"/>
            <a:ext cx="274038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D57FAC-B41F-AB44-9B8C-C6BB7B18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preprocessing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D79C0-2A34-8E45-AC7E-987A064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2740388" cy="3155100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b="1" dirty="0"/>
              <a:t>Removing </a:t>
            </a:r>
            <a:r>
              <a:rPr lang="en-US" altLang="zh-CN" b="1" dirty="0" err="1"/>
              <a:t>stopwords</a:t>
            </a:r>
            <a:endParaRPr lang="en-US" altLang="zh-CN" b="1" dirty="0"/>
          </a:p>
          <a:p>
            <a:r>
              <a:rPr lang="en-US" altLang="zh-CN" dirty="0"/>
              <a:t>reduc</a:t>
            </a:r>
            <a:r>
              <a:rPr lang="en-US" altLang="zh-Hans" dirty="0"/>
              <a:t>e</a:t>
            </a:r>
            <a:r>
              <a:rPr lang="en-US" altLang="zh-CN" dirty="0"/>
              <a:t> the size of the data </a:t>
            </a:r>
          </a:p>
          <a:p>
            <a:r>
              <a:rPr lang="en-US" altLang="zh-CN" dirty="0"/>
              <a:t>reduc</a:t>
            </a:r>
            <a:r>
              <a:rPr lang="en-US" altLang="zh-Hans" dirty="0"/>
              <a:t>e </a:t>
            </a:r>
            <a:r>
              <a:rPr lang="en-US" altLang="zh-CN" dirty="0"/>
              <a:t>comput</a:t>
            </a:r>
            <a:r>
              <a:rPr lang="en-US" altLang="zh-Hans" dirty="0"/>
              <a:t>a</a:t>
            </a:r>
            <a:r>
              <a:rPr lang="en-US" altLang="zh-CN" dirty="0"/>
              <a:t>tional load</a:t>
            </a:r>
          </a:p>
          <a:p>
            <a:r>
              <a:rPr lang="en-US" altLang="zh-CN" dirty="0"/>
              <a:t>improv</a:t>
            </a:r>
            <a:r>
              <a:rPr lang="en-US" altLang="zh-Hans" dirty="0"/>
              <a:t>e</a:t>
            </a:r>
            <a:r>
              <a:rPr lang="en-US" altLang="zh-CN" dirty="0"/>
              <a:t> accuracy.</a:t>
            </a:r>
          </a:p>
          <a:p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C954A0AB-B72A-3547-85BC-433A31C93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9CE6DF-72FC-0243-B2C4-DBE0A8DC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88" y="1796495"/>
            <a:ext cx="5610412" cy="1760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F03E5C-4505-994E-BC9F-311FDD55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00" y="3874604"/>
            <a:ext cx="7810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5B5F193-3227-427A-9E03-80F5779CF5A6}"/>
              </a:ext>
            </a:extLst>
          </p:cNvPr>
          <p:cNvSpPr/>
          <p:nvPr/>
        </p:nvSpPr>
        <p:spPr>
          <a:xfrm>
            <a:off x="6057900" y="0"/>
            <a:ext cx="274038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D57FAC-B41F-AB44-9B8C-C6BB7B18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preprocessing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D79C0-2A34-8E45-AC7E-987A064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2740388" cy="3155100"/>
          </a:xfrm>
        </p:spPr>
        <p:txBody>
          <a:bodyPr/>
          <a:lstStyle/>
          <a:p>
            <a:pPr marL="114300" indent="0">
              <a:buNone/>
            </a:pPr>
            <a:r>
              <a:rPr lang="en-US" altLang="zh-Hans" b="1" dirty="0"/>
              <a:t>Document-term</a:t>
            </a:r>
            <a:r>
              <a:rPr lang="zh-Hans" altLang="en-US" b="1" dirty="0"/>
              <a:t> </a:t>
            </a:r>
            <a:r>
              <a:rPr lang="en-US" altLang="zh-Hans" b="1" dirty="0"/>
              <a:t>matrix</a:t>
            </a:r>
            <a:endParaRPr lang="en-US" altLang="zh-CN" b="1" dirty="0"/>
          </a:p>
          <a:p>
            <a:r>
              <a:rPr lang="en-US" altLang="zh-CN" dirty="0"/>
              <a:t>A DTM is a matrix in which rows </a:t>
            </a:r>
            <a:r>
              <a:rPr lang="en-US" altLang="zh-CN" dirty="0" err="1"/>
              <a:t>aredocuments</a:t>
            </a:r>
            <a:r>
              <a:rPr lang="en-US" altLang="zh-CN" dirty="0"/>
              <a:t>, columns are terms, and cells indicate how often each term occurred in each document.</a:t>
            </a:r>
          </a:p>
          <a:p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C954A0AB-B72A-3547-85BC-433A31C93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6EB6B0-E7BE-6548-8B59-3DE619922293}"/>
              </a:ext>
            </a:extLst>
          </p:cNvPr>
          <p:cNvSpPr txBox="1"/>
          <p:nvPr/>
        </p:nvSpPr>
        <p:spPr>
          <a:xfrm>
            <a:off x="2875533" y="4345111"/>
            <a:ext cx="544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Document-feature matrix of: 1,050 documents, 2,806 features (99.4% sparse).</a:t>
            </a:r>
            <a:endParaRPr kumimoji="1"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0C4645FC-B328-7D49-8DB6-38B669B7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51" y="1837755"/>
            <a:ext cx="4979552" cy="2345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7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7FAC-B41F-AB44-9B8C-C6BB7B18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preprocessing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D79C0-2A34-8E45-AC7E-987A064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2740388" cy="3155100"/>
          </a:xfrm>
        </p:spPr>
        <p:txBody>
          <a:bodyPr/>
          <a:lstStyle/>
          <a:p>
            <a:pPr marL="114300" indent="0">
              <a:buNone/>
            </a:pPr>
            <a:r>
              <a:rPr lang="en-US" altLang="zh-Hans" b="1" dirty="0"/>
              <a:t>Calculate</a:t>
            </a:r>
            <a:r>
              <a:rPr lang="zh-Hans" altLang="en-US" b="1" dirty="0"/>
              <a:t> </a:t>
            </a:r>
            <a:r>
              <a:rPr lang="en-US" altLang="zh-Hans" b="1" dirty="0"/>
              <a:t>word</a:t>
            </a:r>
            <a:r>
              <a:rPr lang="zh-Hans" altLang="en-US" b="1" dirty="0"/>
              <a:t> </a:t>
            </a:r>
            <a:r>
              <a:rPr lang="en-US" altLang="zh-Hans" b="1" dirty="0"/>
              <a:t>count</a:t>
            </a:r>
          </a:p>
          <a:p>
            <a:pPr>
              <a:buFont typeface="Wingdings" pitchFamily="2" charset="2"/>
              <a:buChar char="Ø"/>
            </a:pPr>
            <a:r>
              <a:rPr lang="en-US" altLang="zh-Hans" dirty="0"/>
              <a:t>Rank</a:t>
            </a:r>
            <a:r>
              <a:rPr lang="zh-Hans" altLang="en-US" dirty="0"/>
              <a:t> </a:t>
            </a:r>
            <a:r>
              <a:rPr lang="en-US" altLang="zh-Hans" dirty="0"/>
              <a:t>words</a:t>
            </a:r>
            <a:r>
              <a:rPr lang="zh-Hans" altLang="en-US" dirty="0"/>
              <a:t> </a:t>
            </a:r>
            <a:r>
              <a:rPr lang="en-US" altLang="zh-Hans" dirty="0"/>
              <a:t>according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frequency</a:t>
            </a:r>
          </a:p>
          <a:p>
            <a:pPr marL="11430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using a threshold for</a:t>
            </a:r>
            <a:r>
              <a:rPr lang="zh-Hans" altLang="en-US" dirty="0"/>
              <a:t> </a:t>
            </a:r>
            <a:r>
              <a:rPr lang="en-US" altLang="zh-CN" dirty="0"/>
              <a:t>minimum and maximum number (or proportion) of documents</a:t>
            </a:r>
          </a:p>
          <a:p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C954A0AB-B72A-3547-85BC-433A31C93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0E4E84D5-B419-1141-A68B-00B889D5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88" y="899981"/>
            <a:ext cx="2540000" cy="382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2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3EEFB-7E38-41E6-BCB1-D471CD20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11894"/>
            <a:ext cx="2257348" cy="518209"/>
          </a:xfrm>
        </p:spPr>
        <p:txBody>
          <a:bodyPr/>
          <a:lstStyle/>
          <a:p>
            <a:r>
              <a:rPr lang="en-SG" sz="3000" i="0" dirty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D4354-DBC2-44B9-B94E-4DF350DCC6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592749-7B04-455B-AC88-3298C68A84DC}"/>
              </a:ext>
            </a:extLst>
          </p:cNvPr>
          <p:cNvSpPr/>
          <p:nvPr/>
        </p:nvSpPr>
        <p:spPr>
          <a:xfrm>
            <a:off x="3490450" y="1160199"/>
            <a:ext cx="17940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ED2B79C1-6B27-4810-8CD4-DB9D3C33038B}"/>
              </a:ext>
            </a:extLst>
          </p:cNvPr>
          <p:cNvSpPr/>
          <p:nvPr/>
        </p:nvSpPr>
        <p:spPr>
          <a:xfrm>
            <a:off x="3027182" y="1881290"/>
            <a:ext cx="276624" cy="27709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DAEEF-0DCD-485A-8344-4DCEA1F76AC6}"/>
              </a:ext>
            </a:extLst>
          </p:cNvPr>
          <p:cNvSpPr/>
          <p:nvPr/>
        </p:nvSpPr>
        <p:spPr>
          <a:xfrm>
            <a:off x="3490450" y="1789007"/>
            <a:ext cx="2257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Pre-processing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7D27FC81-9DF3-4F52-9F50-0000AB6B2960}"/>
              </a:ext>
            </a:extLst>
          </p:cNvPr>
          <p:cNvSpPr/>
          <p:nvPr/>
        </p:nvSpPr>
        <p:spPr>
          <a:xfrm>
            <a:off x="3027511" y="1252482"/>
            <a:ext cx="276624" cy="27709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33009936-0BB4-44A3-A5A1-4DB7DF0C4D2B}"/>
              </a:ext>
            </a:extLst>
          </p:cNvPr>
          <p:cNvSpPr/>
          <p:nvPr/>
        </p:nvSpPr>
        <p:spPr>
          <a:xfrm>
            <a:off x="3027182" y="2510098"/>
            <a:ext cx="276624" cy="27709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AB214F-03A7-464B-871C-B8C6B704CA06}"/>
              </a:ext>
            </a:extLst>
          </p:cNvPr>
          <p:cNvSpPr/>
          <p:nvPr/>
        </p:nvSpPr>
        <p:spPr>
          <a:xfrm>
            <a:off x="3490450" y="2425974"/>
            <a:ext cx="28039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Sentiment Analysis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3F05FB6F-CB97-4F91-80D7-397245701FE0}"/>
              </a:ext>
            </a:extLst>
          </p:cNvPr>
          <p:cNvSpPr/>
          <p:nvPr/>
        </p:nvSpPr>
        <p:spPr>
          <a:xfrm>
            <a:off x="3027182" y="3212558"/>
            <a:ext cx="276624" cy="27709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6EA35C-FC47-4FBD-9773-9AF50A1AF64E}"/>
              </a:ext>
            </a:extLst>
          </p:cNvPr>
          <p:cNvSpPr/>
          <p:nvPr/>
        </p:nvSpPr>
        <p:spPr>
          <a:xfrm>
            <a:off x="3490450" y="3120273"/>
            <a:ext cx="2343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143144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BEF441C-065F-44A0-B186-12FD362120D9}"/>
              </a:ext>
            </a:extLst>
          </p:cNvPr>
          <p:cNvSpPr/>
          <p:nvPr/>
        </p:nvSpPr>
        <p:spPr>
          <a:xfrm>
            <a:off x="6057900" y="0"/>
            <a:ext cx="146537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F1F233-F4A6-0247-B3F7-98F735C8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 err="1"/>
              <a:t>wordclouds</a:t>
            </a:r>
            <a:endParaRPr kumimoji="1"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1AFA8FE-E4C0-864D-9049-EBDB384BB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3C28CE3E-F9B0-C44A-B223-A9EB4AC22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6"/>
          <a:stretch/>
        </p:blipFill>
        <p:spPr>
          <a:xfrm>
            <a:off x="457200" y="1526254"/>
            <a:ext cx="2107440" cy="18881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300F6D3-E7F2-234F-B1C6-B76B036D7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1592817"/>
          <a:ext cx="88617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effectLst/>
                        </a:rPr>
                        <a:t>MBS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mr-IN" sz="1200" u="none" strike="noStrike" dirty="0">
                          <a:effectLst/>
                        </a:rPr>
                        <a:t>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02CE40-15C1-254C-A873-B42DEF099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99" y="1514000"/>
            <a:ext cx="2141587" cy="2005904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57453BF-CA03-444D-957E-BDC47253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48918"/>
              </p:ext>
            </p:extLst>
          </p:nvPr>
        </p:nvGraphicFramePr>
        <p:xfrm>
          <a:off x="2697099" y="1592817"/>
          <a:ext cx="850900" cy="372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effectLst/>
                        </a:rPr>
                        <a:t>CPCA 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mr-IN" sz="1200" u="none" strike="noStrike" dirty="0">
                          <a:effectLst/>
                        </a:rPr>
                        <a:t>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015BF5BB-190E-C24F-A6C3-38C6E839E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45" y="1516366"/>
            <a:ext cx="2138520" cy="1898073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A7C7478-2FE2-6B44-ABC4-95AEB88E5E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145" y="1606787"/>
          <a:ext cx="825500" cy="189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effectLst/>
                        </a:rPr>
                        <a:t>PBR 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mr-IN" sz="1200" u="none" strike="noStrike" dirty="0">
                          <a:effectLst/>
                        </a:rPr>
                        <a:t>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783E5F40-F3C9-364B-8423-593D1DCD8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3" y="3369429"/>
            <a:ext cx="1897203" cy="170844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3975ECB-7AB1-E64A-9042-8415C90A7A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589" y="3394718"/>
          <a:ext cx="98693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SBRS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de-DE" sz="1200" u="none" strike="noStrike" dirty="0">
                          <a:effectLst/>
                        </a:rPr>
                        <a:t> 4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0F19471F-2DB8-834C-BE55-00F81B9BE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99" y="3414439"/>
            <a:ext cx="1946828" cy="1663432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3DFDE85-9719-CE4E-806F-6AE3B637A9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46184" y="3386329"/>
          <a:ext cx="8255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ISB 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de-DE" sz="1200" u="none" strike="noStrike" dirty="0">
                          <a:effectLst/>
                        </a:rPr>
                        <a:t>3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59558DC5-34B0-A944-8BFE-4CEAE26E9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36" y="3394718"/>
            <a:ext cx="1948599" cy="1748782"/>
          </a:xfrm>
          <a:prstGeom prst="rect">
            <a:avLst/>
          </a:prstGeom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6D92DDD-A9E3-DE46-AE71-887AD31FCE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145" y="3394718"/>
          <a:ext cx="8255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effectLst/>
                        </a:rPr>
                        <a:t>DSBR  </a:t>
                      </a:r>
                      <a:r>
                        <a:rPr lang="zh-Hans" altLang="en-US" sz="1200" u="none" strike="noStrike" dirty="0">
                          <a:effectLst/>
                        </a:rPr>
                        <a:t>✨</a:t>
                      </a:r>
                      <a:r>
                        <a:rPr lang="mr-IN" sz="1200" u="none" strike="noStrike" dirty="0">
                          <a:effectLst/>
                        </a:rPr>
                        <a:t>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09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Lexicon based Sentiment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11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B04B9F-FAFF-417C-BBAB-8DC31BE4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2190" y="653991"/>
            <a:ext cx="2888826" cy="4264200"/>
          </a:xfrm>
        </p:spPr>
        <p:txBody>
          <a:bodyPr/>
          <a:lstStyle/>
          <a:p>
            <a:pPr marL="12700" indent="0">
              <a:spcBef>
                <a:spcPts val="1115"/>
              </a:spcBef>
            </a:pPr>
            <a:r>
              <a:rPr lang="en-IN" sz="1600" spc="-30" dirty="0" err="1">
                <a:cs typeface="Arial"/>
              </a:rPr>
              <a:t>SentiWordNet</a:t>
            </a:r>
            <a:endParaRPr lang="en-IN" sz="1600" dirty="0">
              <a:cs typeface="Arial"/>
            </a:endParaRPr>
          </a:p>
          <a:p>
            <a:pPr marL="12700" indent="0">
              <a:spcBef>
                <a:spcPts val="565"/>
              </a:spcBef>
            </a:pPr>
            <a:r>
              <a:rPr lang="en-IN" sz="1600" u="sng" dirty="0">
                <a:uFill>
                  <a:solidFill>
                    <a:srgbClr val="B36AE2"/>
                  </a:solidFill>
                </a:uFill>
                <a:cs typeface="Arial"/>
                <a:hlinkClick r:id="rId2"/>
              </a:rPr>
              <a:t>http://sentiwordnet.isti.cnr.it</a:t>
            </a:r>
            <a:endParaRPr lang="en-IN" sz="1600" dirty="0">
              <a:cs typeface="Arial"/>
            </a:endParaRPr>
          </a:p>
          <a:p>
            <a:pPr marL="12700" indent="0">
              <a:spcBef>
                <a:spcPts val="1080"/>
              </a:spcBef>
            </a:pPr>
            <a:r>
              <a:rPr lang="en-IN" sz="1600" spc="-20" dirty="0">
                <a:cs typeface="Arial"/>
              </a:rPr>
              <a:t>WordNet</a:t>
            </a:r>
            <a:r>
              <a:rPr lang="en-IN" sz="1600" spc="-10" dirty="0">
                <a:cs typeface="Arial"/>
              </a:rPr>
              <a:t> </a:t>
            </a:r>
            <a:r>
              <a:rPr lang="en-IN" sz="1600" spc="20" dirty="0">
                <a:cs typeface="Arial"/>
              </a:rPr>
              <a:t>Affect</a:t>
            </a:r>
            <a:endParaRPr lang="en-IN" sz="1600" dirty="0">
              <a:cs typeface="Arial"/>
            </a:endParaRPr>
          </a:p>
          <a:p>
            <a:pPr marL="25400" indent="0">
              <a:spcBef>
                <a:spcPts val="545"/>
              </a:spcBef>
            </a:pPr>
            <a:r>
              <a:rPr lang="en-IN" sz="1600" u="sng" spc="10" dirty="0">
                <a:uFill>
                  <a:solidFill>
                    <a:srgbClr val="51A7F9"/>
                  </a:solidFill>
                </a:uFill>
                <a:cs typeface="Arial"/>
                <a:hlinkClick r:id="rId3"/>
              </a:rPr>
              <a:t>http://wndomains.fbk.eu/wnaffect.html</a:t>
            </a:r>
            <a:endParaRPr lang="en-IN" sz="1600" dirty="0">
              <a:cs typeface="Times New Roman"/>
            </a:endParaRPr>
          </a:p>
          <a:p>
            <a:pPr marL="12700" indent="0"/>
            <a:r>
              <a:rPr lang="en-IN" sz="1600" spc="-5" dirty="0" err="1">
                <a:cs typeface="Arial"/>
              </a:rPr>
              <a:t>SenticNet</a:t>
            </a:r>
            <a:endParaRPr lang="en-IN" sz="1600" dirty="0">
              <a:cs typeface="Arial"/>
            </a:endParaRPr>
          </a:p>
          <a:p>
            <a:pPr marL="12700" indent="0">
              <a:spcBef>
                <a:spcPts val="459"/>
              </a:spcBef>
            </a:pPr>
            <a:r>
              <a:rPr lang="en-IN" sz="1600" u="sng" spc="10" dirty="0">
                <a:uFill>
                  <a:solidFill>
                    <a:srgbClr val="51A7F9"/>
                  </a:solidFill>
                </a:uFill>
                <a:cs typeface="Arial"/>
                <a:hlinkClick r:id="rId4"/>
              </a:rPr>
              <a:t>http://sentic.net</a:t>
            </a:r>
            <a:endParaRPr lang="en-IN" sz="1600" dirty="0">
              <a:cs typeface="Times New Roman"/>
            </a:endParaRPr>
          </a:p>
          <a:p>
            <a:pPr marL="12700" indent="0">
              <a:spcBef>
                <a:spcPts val="5"/>
              </a:spcBef>
            </a:pPr>
            <a:r>
              <a:rPr lang="en-IN" sz="1600" spc="-55" dirty="0">
                <a:cs typeface="Arial"/>
              </a:rPr>
              <a:t>MPQA</a:t>
            </a:r>
            <a:endParaRPr lang="en-IN" sz="1600" dirty="0">
              <a:cs typeface="Arial"/>
            </a:endParaRPr>
          </a:p>
          <a:p>
            <a:pPr marL="47625" indent="0">
              <a:spcBef>
                <a:spcPts val="370"/>
              </a:spcBef>
            </a:pPr>
            <a:r>
              <a:rPr lang="en-IN" sz="1600" u="sng" spc="25" dirty="0">
                <a:uFill>
                  <a:solidFill>
                    <a:srgbClr val="51A7F9"/>
                  </a:solidFill>
                </a:uFill>
                <a:cs typeface="Arial"/>
                <a:hlinkClick r:id="rId5"/>
              </a:rPr>
              <a:t>http://mpqa.cs.pitt.edu</a:t>
            </a:r>
            <a:endParaRPr lang="en-IN" sz="1600" dirty="0">
              <a:cs typeface="Arial"/>
            </a:endParaRPr>
          </a:p>
          <a:p>
            <a:endParaRPr lang="en-IN" sz="16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FB5E349-46EF-4783-9807-54E94D98D9E5}"/>
              </a:ext>
            </a:extLst>
          </p:cNvPr>
          <p:cNvSpPr txBox="1">
            <a:spLocks/>
          </p:cNvSpPr>
          <p:nvPr/>
        </p:nvSpPr>
        <p:spPr bwMode="gray">
          <a:xfrm>
            <a:off x="6119140" y="800105"/>
            <a:ext cx="2979704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2800" b="1" spc="-55" dirty="0">
                <a:solidFill>
                  <a:schemeClr val="accent5">
                    <a:lumMod val="75000"/>
                  </a:schemeClr>
                </a:solidFill>
              </a:rPr>
              <a:t>Lexical</a:t>
            </a:r>
            <a:r>
              <a:rPr lang="en-IN" sz="2800" b="1" spc="-245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800" b="1" spc="-160" dirty="0">
                <a:solidFill>
                  <a:schemeClr val="accent5">
                    <a:lumMod val="75000"/>
                  </a:schemeClr>
                </a:solidFill>
              </a:rPr>
              <a:t>Resources</a:t>
            </a:r>
            <a:endParaRPr lang="en-IN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E743F1B-479D-4EFB-9086-10C70EE641E2}"/>
              </a:ext>
            </a:extLst>
          </p:cNvPr>
          <p:cNvSpPr/>
          <p:nvPr/>
        </p:nvSpPr>
        <p:spPr>
          <a:xfrm>
            <a:off x="6144768" y="4382534"/>
            <a:ext cx="2940215" cy="760966"/>
          </a:xfrm>
          <a:prstGeom prst="wedgeRectCallout">
            <a:avLst>
              <a:gd name="adj1" fmla="val -28084"/>
              <a:gd name="adj2" fmla="val -93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Each word is provided a discrete sentiment score.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4BB815D-F77B-423E-878C-12F4B838EB7A}"/>
              </a:ext>
            </a:extLst>
          </p:cNvPr>
          <p:cNvSpPr txBox="1">
            <a:spLocks/>
          </p:cNvSpPr>
          <p:nvPr/>
        </p:nvSpPr>
        <p:spPr>
          <a:xfrm>
            <a:off x="110406" y="2184574"/>
            <a:ext cx="5633156" cy="9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tx1"/>
                </a:solidFill>
                <a:cs typeface="Arial"/>
              </a:rPr>
              <a:t>A lexicon is a collection of lexemes or a word database. A lexeme roughly corresponds to a set of words that are different forms of "the same word".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For example, English run, runs, ran and running are forms of the same lexeme.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tx1"/>
                </a:solidFill>
                <a:cs typeface="Arial"/>
              </a:rPr>
              <a:t>The sentiment of a textual content depends on the sentiment of each microphase or lexemes which compose it</a:t>
            </a:r>
          </a:p>
          <a:p>
            <a:pPr marL="12700" indent="0">
              <a:spcBef>
                <a:spcPts val="1115"/>
              </a:spcBef>
            </a:pPr>
            <a:endParaRPr lang="en-IN" sz="1600" dirty="0">
              <a:solidFill>
                <a:schemeClr val="tx1"/>
              </a:solidFill>
              <a:cs typeface="Arial"/>
            </a:endParaRPr>
          </a:p>
          <a:p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AC7D8-A89B-4245-B813-30545569C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56" t="72408" r="10090" b="-1"/>
          <a:stretch/>
        </p:blipFill>
        <p:spPr>
          <a:xfrm>
            <a:off x="584765" y="4245351"/>
            <a:ext cx="4271716" cy="85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EB1714-FC75-4B29-B2FD-82135876C290}"/>
              </a:ext>
            </a:extLst>
          </p:cNvPr>
          <p:cNvSpPr/>
          <p:nvPr/>
        </p:nvSpPr>
        <p:spPr>
          <a:xfrm>
            <a:off x="110406" y="3561644"/>
            <a:ext cx="1885244" cy="733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3">
                    <a:lumMod val="50000"/>
                  </a:schemeClr>
                </a:solidFill>
              </a:rPr>
              <a:t>A microphase is built whenever a splitting cue is found in the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DAAEC-9987-47FF-B2B3-6776D612ED1D}"/>
              </a:ext>
            </a:extLst>
          </p:cNvPr>
          <p:cNvSpPr/>
          <p:nvPr/>
        </p:nvSpPr>
        <p:spPr>
          <a:xfrm>
            <a:off x="3473139" y="3561645"/>
            <a:ext cx="1885244" cy="733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6">
                    <a:lumMod val="75000"/>
                  </a:schemeClr>
                </a:solidFill>
              </a:rPr>
              <a:t>Conjunctions, Adverbs and punctuations are used as Splitting cues.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015B0C6-06E9-448D-B8E8-F716F1AC11C1}"/>
              </a:ext>
            </a:extLst>
          </p:cNvPr>
          <p:cNvSpPr txBox="1">
            <a:spLocks/>
          </p:cNvSpPr>
          <p:nvPr/>
        </p:nvSpPr>
        <p:spPr bwMode="gray">
          <a:xfrm>
            <a:off x="322287" y="402436"/>
            <a:ext cx="4534193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3200" spc="-55" dirty="0">
                <a:solidFill>
                  <a:schemeClr val="accent5"/>
                </a:solidFill>
                <a:latin typeface="Miriam Libre" panose="020B0604020202020204" charset="-79"/>
                <a:cs typeface="Miriam Libre" panose="020B0604020202020204" charset="-79"/>
              </a:rPr>
              <a:t>What are Lexicons?</a:t>
            </a:r>
            <a:endParaRPr lang="en-IN" sz="3200" dirty="0">
              <a:solidFill>
                <a:schemeClr val="accent5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177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10" grpId="0" animBg="1"/>
      <p:bldP spid="9" grpId="0"/>
      <p:bldP spid="4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A7DD1B2-0D65-4555-8E48-908A8007E256}"/>
              </a:ext>
            </a:extLst>
          </p:cNvPr>
          <p:cNvSpPr txBox="1">
            <a:spLocks/>
          </p:cNvSpPr>
          <p:nvPr/>
        </p:nvSpPr>
        <p:spPr>
          <a:xfrm>
            <a:off x="6174951" y="748473"/>
            <a:ext cx="2573867" cy="291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tidytetxt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sentimentalanalysis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syuzhet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b="1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b="1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sentimentr</a:t>
            </a:r>
            <a:r>
              <a:rPr lang="en-IN" sz="1600" b="1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B04B9F-FAFF-417C-BBAB-8DC31BE4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883" y="1476592"/>
            <a:ext cx="2122500" cy="2912505"/>
          </a:xfrm>
        </p:spPr>
        <p:txBody>
          <a:bodyPr/>
          <a:lstStyle/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library(tm)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wordcloud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SnowballC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rJava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Rwordseg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</a:t>
            </a:r>
            <a:r>
              <a:rPr lang="en-IN" sz="1600" spc="-30" dirty="0" err="1">
                <a:solidFill>
                  <a:schemeClr val="accent5">
                    <a:lumMod val="50000"/>
                  </a:schemeClr>
                </a:solidFill>
                <a:cs typeface="Arial"/>
              </a:rPr>
              <a:t>plyr</a:t>
            </a: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)</a:t>
            </a:r>
          </a:p>
          <a:p>
            <a:pPr marL="12700" indent="0">
              <a:spcBef>
                <a:spcPts val="1115"/>
              </a:spcBef>
            </a:pPr>
            <a:r>
              <a:rPr lang="en-IN" sz="1600" spc="-3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library(wordcloud2)</a:t>
            </a:r>
            <a:endParaRPr lang="en-IN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E743F1B-479D-4EFB-9086-10C70EE641E2}"/>
              </a:ext>
            </a:extLst>
          </p:cNvPr>
          <p:cNvSpPr/>
          <p:nvPr/>
        </p:nvSpPr>
        <p:spPr>
          <a:xfrm>
            <a:off x="3101892" y="3050445"/>
            <a:ext cx="2940215" cy="760966"/>
          </a:xfrm>
          <a:prstGeom prst="wedgeRectCallout">
            <a:avLst>
              <a:gd name="adj1" fmla="val -74158"/>
              <a:gd name="adj2" fmla="val 16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This package can be used on English as well as Chinese text.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015B0C6-06E9-448D-B8E8-F716F1AC11C1}"/>
              </a:ext>
            </a:extLst>
          </p:cNvPr>
          <p:cNvSpPr txBox="1">
            <a:spLocks/>
          </p:cNvSpPr>
          <p:nvPr/>
        </p:nvSpPr>
        <p:spPr bwMode="gray">
          <a:xfrm>
            <a:off x="322287" y="156215"/>
            <a:ext cx="4534193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3200" spc="-55" dirty="0">
                <a:solidFill>
                  <a:schemeClr val="accent5"/>
                </a:solidFill>
                <a:latin typeface="Miriam Libre" panose="020B0604020202020204" charset="-79"/>
                <a:cs typeface="Miriam Libre" panose="020B0604020202020204" charset="-79"/>
              </a:rPr>
              <a:t>Packages in Sentiment Analysis</a:t>
            </a:r>
            <a:endParaRPr lang="en-IN" sz="3200" dirty="0">
              <a:solidFill>
                <a:schemeClr val="accent5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22099E4-F3CD-421A-BE91-4B3ACC59B86B}"/>
              </a:ext>
            </a:extLst>
          </p:cNvPr>
          <p:cNvSpPr txBox="1">
            <a:spLocks/>
          </p:cNvSpPr>
          <p:nvPr/>
        </p:nvSpPr>
        <p:spPr bwMode="gray">
          <a:xfrm>
            <a:off x="6121130" y="800105"/>
            <a:ext cx="3056737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2800" b="1" spc="-55" dirty="0">
                <a:solidFill>
                  <a:schemeClr val="accent5">
                    <a:lumMod val="75000"/>
                  </a:schemeClr>
                </a:solidFill>
              </a:rPr>
              <a:t>Other Packages</a:t>
            </a:r>
            <a:endParaRPr lang="en-IN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E6140B7-0BDA-42E9-AA6B-FA4CC9AA7CD7}"/>
              </a:ext>
            </a:extLst>
          </p:cNvPr>
          <p:cNvSpPr/>
          <p:nvPr/>
        </p:nvSpPr>
        <p:spPr>
          <a:xfrm>
            <a:off x="3101892" y="1628991"/>
            <a:ext cx="2940215" cy="1080341"/>
          </a:xfrm>
          <a:prstGeom prst="wedgeRectCallout">
            <a:avLst>
              <a:gd name="adj1" fmla="val -103722"/>
              <a:gd name="adj2" fmla="val -2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main structure for managing documents in </a:t>
            </a:r>
            <a:r>
              <a:rPr lang="en-IN" b="1" dirty="0"/>
              <a:t>tm</a:t>
            </a:r>
            <a:r>
              <a:rPr lang="en-IN" dirty="0"/>
              <a:t> is a so-called Corpus, representing a collection of text documents</a:t>
            </a:r>
            <a:endParaRPr lang="en-IN" sz="1600" dirty="0"/>
          </a:p>
        </p:txBody>
      </p:sp>
      <p:grpSp>
        <p:nvGrpSpPr>
          <p:cNvPr id="17" name="Shape 554">
            <a:extLst>
              <a:ext uri="{FF2B5EF4-FFF2-40B4-BE49-F238E27FC236}">
                <a16:creationId xmlns:a16="http://schemas.microsoft.com/office/drawing/2014/main" id="{C093A380-893E-4C45-9A25-B8D1AED20FC5}"/>
              </a:ext>
            </a:extLst>
          </p:cNvPr>
          <p:cNvGrpSpPr/>
          <p:nvPr/>
        </p:nvGrpSpPr>
        <p:grpSpPr>
          <a:xfrm rot="10800000">
            <a:off x="6905448" y="3430928"/>
            <a:ext cx="1488099" cy="1438821"/>
            <a:chOff x="6545263" y="855663"/>
            <a:chExt cx="2347900" cy="2270150"/>
          </a:xfrm>
        </p:grpSpPr>
        <p:sp>
          <p:nvSpPr>
            <p:cNvPr id="18" name="Shape 555">
              <a:extLst>
                <a:ext uri="{FF2B5EF4-FFF2-40B4-BE49-F238E27FC236}">
                  <a16:creationId xmlns:a16="http://schemas.microsoft.com/office/drawing/2014/main" id="{5AC36CA3-C2E4-4BDB-9CC4-ADE9723C356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556">
              <a:extLst>
                <a:ext uri="{FF2B5EF4-FFF2-40B4-BE49-F238E27FC236}">
                  <a16:creationId xmlns:a16="http://schemas.microsoft.com/office/drawing/2014/main" id="{5DD16E01-B9CA-4EF4-8691-10EA34D62AA1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557">
              <a:extLst>
                <a:ext uri="{FF2B5EF4-FFF2-40B4-BE49-F238E27FC236}">
                  <a16:creationId xmlns:a16="http://schemas.microsoft.com/office/drawing/2014/main" id="{04CECF53-6249-40BB-AB3E-72F8D7F6DA30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558">
              <a:extLst>
                <a:ext uri="{FF2B5EF4-FFF2-40B4-BE49-F238E27FC236}">
                  <a16:creationId xmlns:a16="http://schemas.microsoft.com/office/drawing/2014/main" id="{F7296984-5702-4E24-AA72-11FB4A90E1DA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559">
              <a:extLst>
                <a:ext uri="{FF2B5EF4-FFF2-40B4-BE49-F238E27FC236}">
                  <a16:creationId xmlns:a16="http://schemas.microsoft.com/office/drawing/2014/main" id="{DDF18B3B-9661-47EB-9F47-38AA380C7BE9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560">
              <a:extLst>
                <a:ext uri="{FF2B5EF4-FFF2-40B4-BE49-F238E27FC236}">
                  <a16:creationId xmlns:a16="http://schemas.microsoft.com/office/drawing/2014/main" id="{4E761303-6444-418B-BF5D-0845857E490B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561">
              <a:extLst>
                <a:ext uri="{FF2B5EF4-FFF2-40B4-BE49-F238E27FC236}">
                  <a16:creationId xmlns:a16="http://schemas.microsoft.com/office/drawing/2014/main" id="{D5F1A0E1-ECBF-4D8B-8EA4-728CE0CECD16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562">
              <a:extLst>
                <a:ext uri="{FF2B5EF4-FFF2-40B4-BE49-F238E27FC236}">
                  <a16:creationId xmlns:a16="http://schemas.microsoft.com/office/drawing/2014/main" id="{5C3AA4F5-E634-49F4-944B-86AEDD0EF5FA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563">
              <a:extLst>
                <a:ext uri="{FF2B5EF4-FFF2-40B4-BE49-F238E27FC236}">
                  <a16:creationId xmlns:a16="http://schemas.microsoft.com/office/drawing/2014/main" id="{88FA0D0D-583E-4FE7-9D6D-641259745A5A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564">
              <a:extLst>
                <a:ext uri="{FF2B5EF4-FFF2-40B4-BE49-F238E27FC236}">
                  <a16:creationId xmlns:a16="http://schemas.microsoft.com/office/drawing/2014/main" id="{CE8BFB19-3A5D-48A5-B6B8-DB86CF049905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565">
              <a:extLst>
                <a:ext uri="{FF2B5EF4-FFF2-40B4-BE49-F238E27FC236}">
                  <a16:creationId xmlns:a16="http://schemas.microsoft.com/office/drawing/2014/main" id="{8CC2042A-652A-49A2-BD86-77633CCB3A86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566">
              <a:extLst>
                <a:ext uri="{FF2B5EF4-FFF2-40B4-BE49-F238E27FC236}">
                  <a16:creationId xmlns:a16="http://schemas.microsoft.com/office/drawing/2014/main" id="{91785F62-AACB-48FF-B7B0-DB86C6F21D72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567">
              <a:extLst>
                <a:ext uri="{FF2B5EF4-FFF2-40B4-BE49-F238E27FC236}">
                  <a16:creationId xmlns:a16="http://schemas.microsoft.com/office/drawing/2014/main" id="{4E57D6D0-4478-4C49-93E8-B2256A6D9B35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9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build="p"/>
      <p:bldP spid="10" grpId="0" animBg="1"/>
      <p:bldP spid="13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accent5"/>
                </a:solidFill>
              </a:rPr>
              <a:t>Filtering and Weighting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457200" y="2202075"/>
            <a:ext cx="1656300" cy="156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/>
              <a:t>Positive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Amazing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Eventful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Great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Nice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Trustworthy</a:t>
            </a:r>
            <a:endParaRPr dirty="0"/>
          </a:p>
        </p:txBody>
      </p:sp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2198350" y="2202075"/>
            <a:ext cx="1656300" cy="156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Negative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Alarming</a:t>
            </a:r>
          </a:p>
          <a:p>
            <a:pPr marL="0" lvl="0" indent="0">
              <a:buNone/>
            </a:pPr>
            <a:r>
              <a:rPr lang="en-IN" dirty="0"/>
              <a:t>Contradiction</a:t>
            </a:r>
          </a:p>
          <a:p>
            <a:pPr marL="0" lvl="0" indent="0">
              <a:buNone/>
            </a:pPr>
            <a:r>
              <a:rPr lang="en-IN" dirty="0"/>
              <a:t>Hideousness</a:t>
            </a:r>
          </a:p>
          <a:p>
            <a:pPr marL="0" lvl="0" indent="0">
              <a:buNone/>
            </a:pPr>
            <a:r>
              <a:rPr lang="en-IN" dirty="0"/>
              <a:t>Provocative</a:t>
            </a:r>
          </a:p>
          <a:p>
            <a:pPr marL="0" lvl="0" indent="0">
              <a:buNone/>
            </a:pPr>
            <a:r>
              <a:rPr lang="en-IN" dirty="0"/>
              <a:t>Wasteful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body" idx="3"/>
          </p:nvPr>
        </p:nvSpPr>
        <p:spPr>
          <a:xfrm>
            <a:off x="3939500" y="2202075"/>
            <a:ext cx="1656300" cy="156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/>
              <a:t>Neutral</a:t>
            </a:r>
          </a:p>
          <a:p>
            <a:pPr marL="0" lvl="0" indent="0">
              <a:buNone/>
            </a:pPr>
            <a:r>
              <a:rPr lang="en-IN" dirty="0"/>
              <a:t>Again</a:t>
            </a:r>
          </a:p>
          <a:p>
            <a:pPr marL="0" lvl="0" indent="0">
              <a:buNone/>
            </a:pPr>
            <a:r>
              <a:rPr lang="en-IN" dirty="0"/>
              <a:t>Instead</a:t>
            </a:r>
          </a:p>
          <a:p>
            <a:pPr marL="0" lvl="0" indent="0">
              <a:buNone/>
            </a:pPr>
            <a:r>
              <a:rPr lang="en-IN" dirty="0"/>
              <a:t>Provided</a:t>
            </a:r>
          </a:p>
          <a:p>
            <a:pPr marL="0" lvl="0" indent="0">
              <a:buNone/>
            </a:pPr>
            <a:r>
              <a:rPr lang="en-IN" dirty="0"/>
              <a:t>Somebody</a:t>
            </a:r>
          </a:p>
          <a:p>
            <a:pPr marL="0" lvl="0" indent="0">
              <a:buNone/>
            </a:pPr>
            <a:r>
              <a:rPr lang="en-IN" dirty="0"/>
              <a:t>Whatever</a:t>
            </a:r>
          </a:p>
          <a:p>
            <a:pPr marL="0" lvl="0" indent="0">
              <a:buNone/>
            </a:pPr>
            <a:endParaRPr lang="en-IN" dirty="0"/>
          </a:p>
          <a:p>
            <a:pPr marL="0" lvl="0" indent="0">
              <a:buNone/>
            </a:pPr>
            <a:endParaRPr lang="en-IN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BC67A6D-02B6-4768-9B33-B2B9B385296F}"/>
              </a:ext>
            </a:extLst>
          </p:cNvPr>
          <p:cNvSpPr/>
          <p:nvPr/>
        </p:nvSpPr>
        <p:spPr>
          <a:xfrm>
            <a:off x="1174044" y="2331154"/>
            <a:ext cx="248356" cy="259644"/>
          </a:xfrm>
          <a:prstGeom prst="triangl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4B5F074-7FCD-4C1E-9AE3-94B1563E6587}"/>
              </a:ext>
            </a:extLst>
          </p:cNvPr>
          <p:cNvSpPr/>
          <p:nvPr/>
        </p:nvSpPr>
        <p:spPr>
          <a:xfrm>
            <a:off x="2940753" y="2331154"/>
            <a:ext cx="248356" cy="259644"/>
          </a:xfrm>
          <a:prstGeom prst="triangle">
            <a:avLst/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B94DF84-A386-40DF-B398-89D895A2B12B}"/>
              </a:ext>
            </a:extLst>
          </p:cNvPr>
          <p:cNvSpPr/>
          <p:nvPr/>
        </p:nvSpPr>
        <p:spPr>
          <a:xfrm>
            <a:off x="4600223" y="2331154"/>
            <a:ext cx="248356" cy="259644"/>
          </a:xfrm>
          <a:prstGeom prst="triangle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1F51B-DDF3-4C28-9C48-2F8BBE6D0D79}"/>
              </a:ext>
            </a:extLst>
          </p:cNvPr>
          <p:cNvSpPr/>
          <p:nvPr/>
        </p:nvSpPr>
        <p:spPr>
          <a:xfrm>
            <a:off x="361242" y="1545862"/>
            <a:ext cx="56105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Each </a:t>
            </a:r>
            <a:r>
              <a:rPr lang="en-IN" b="1" spc="-10" dirty="0"/>
              <a:t>Word </a:t>
            </a:r>
            <a:r>
              <a:rPr lang="en-IN" spc="-5" dirty="0"/>
              <a:t>is </a:t>
            </a:r>
            <a:r>
              <a:rPr lang="en-IN" spc="50" dirty="0"/>
              <a:t>provided </a:t>
            </a:r>
            <a:r>
              <a:rPr lang="en-IN" spc="-5" dirty="0"/>
              <a:t>with </a:t>
            </a:r>
            <a:r>
              <a:rPr lang="en-IN" spc="-15" dirty="0"/>
              <a:t>three </a:t>
            </a:r>
            <a:r>
              <a:rPr lang="en-IN" spc="5" dirty="0"/>
              <a:t>different  </a:t>
            </a:r>
            <a:r>
              <a:rPr lang="en-IN" spc="-5" dirty="0"/>
              <a:t>sentiment </a:t>
            </a:r>
            <a:r>
              <a:rPr lang="en-IN" spc="15" dirty="0"/>
              <a:t>scores </a:t>
            </a:r>
            <a:r>
              <a:rPr lang="en-IN" spc="-20" dirty="0">
                <a:solidFill>
                  <a:srgbClr val="002452"/>
                </a:solidFill>
              </a:rPr>
              <a:t>(positivity, </a:t>
            </a:r>
            <a:r>
              <a:rPr lang="en-IN" spc="-25" dirty="0">
                <a:solidFill>
                  <a:srgbClr val="002452"/>
                </a:solidFill>
              </a:rPr>
              <a:t>negativity,</a:t>
            </a:r>
            <a:r>
              <a:rPr lang="en-IN" spc="30" dirty="0">
                <a:solidFill>
                  <a:srgbClr val="002452"/>
                </a:solidFill>
              </a:rPr>
              <a:t> </a:t>
            </a:r>
            <a:r>
              <a:rPr lang="en-IN" spc="-5" dirty="0">
                <a:solidFill>
                  <a:srgbClr val="002452"/>
                </a:solidFill>
              </a:rPr>
              <a:t>objectivity). </a:t>
            </a:r>
            <a:r>
              <a:rPr lang="en-IN" spc="-5" dirty="0">
                <a:solidFill>
                  <a:schemeClr val="tx1"/>
                </a:solidFill>
              </a:rPr>
              <a:t>For Simplicity we have assigned a +1 to positive words, -1 to negative words and 0 to the neutral words.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695FF-BF23-4130-B0BF-BDB0D66E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59"/>
          <a:stretch/>
        </p:blipFill>
        <p:spPr>
          <a:xfrm>
            <a:off x="1445819" y="3905956"/>
            <a:ext cx="2663337" cy="11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  <p:bldP spid="309" grpId="0" build="p"/>
      <p:bldP spid="310" grpId="0" build="p"/>
      <p:bldP spid="2" grpId="0" animBg="1"/>
      <p:bldP spid="8" grpId="0" animBg="1"/>
      <p:bldP spid="9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884F75-D9D9-4535-B946-2871CBC2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1" y="2073102"/>
            <a:ext cx="4193114" cy="159212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A3C3ED-27FF-494F-ABF3-60134D4F9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 idx="4294967295"/>
          </p:nvPr>
        </p:nvSpPr>
        <p:spPr>
          <a:xfrm>
            <a:off x="0" y="587375"/>
            <a:ext cx="51387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accent5"/>
                </a:solidFill>
              </a:rPr>
              <a:t>Counting and Sentiment Scoring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1F51B-DDF3-4C28-9C48-2F8BBE6D0D79}"/>
              </a:ext>
            </a:extLst>
          </p:cNvPr>
          <p:cNvSpPr/>
          <p:nvPr/>
        </p:nvSpPr>
        <p:spPr>
          <a:xfrm>
            <a:off x="283369" y="149725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pc="-75" dirty="0"/>
              <a:t>The </a:t>
            </a:r>
            <a:r>
              <a:rPr lang="en-IN" spc="25" dirty="0"/>
              <a:t>sentiment </a:t>
            </a:r>
            <a:r>
              <a:rPr lang="en-IN" dirty="0"/>
              <a:t>of </a:t>
            </a:r>
            <a:r>
              <a:rPr lang="en-IN" spc="-5" dirty="0"/>
              <a:t>a </a:t>
            </a:r>
            <a:r>
              <a:rPr lang="en-IN" b="1" spc="-5" dirty="0"/>
              <a:t>Review </a:t>
            </a:r>
            <a:r>
              <a:rPr lang="en-IN" spc="90" dirty="0"/>
              <a:t>depends</a:t>
            </a:r>
            <a:r>
              <a:rPr lang="en-IN" spc="25" dirty="0"/>
              <a:t> </a:t>
            </a:r>
            <a:r>
              <a:rPr lang="en-IN" spc="-5" dirty="0"/>
              <a:t>on  the </a:t>
            </a:r>
            <a:r>
              <a:rPr lang="en-IN" spc="25" dirty="0"/>
              <a:t>sentiment </a:t>
            </a:r>
            <a:r>
              <a:rPr lang="en-IN" dirty="0"/>
              <a:t>of the </a:t>
            </a:r>
            <a:r>
              <a:rPr lang="en-IN" b="1" dirty="0"/>
              <a:t>terms </a:t>
            </a:r>
            <a:r>
              <a:rPr lang="en-IN" spc="40" dirty="0"/>
              <a:t>which </a:t>
            </a:r>
            <a:r>
              <a:rPr lang="en-IN" spc="60" dirty="0"/>
              <a:t>compose</a:t>
            </a:r>
            <a:r>
              <a:rPr lang="en-IN" spc="-90" dirty="0"/>
              <a:t> </a:t>
            </a:r>
            <a:r>
              <a:rPr lang="en-IN" dirty="0"/>
              <a:t>it.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CF385E1-DB72-4689-9E4F-2F415FB5C3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4205" y="3665224"/>
          <a:ext cx="2280539" cy="1447800"/>
        </p:xfrm>
        <a:graphic>
          <a:graphicData uri="http://schemas.openxmlformats.org/drawingml/2006/table">
            <a:tbl>
              <a:tblPr bandCol="1">
                <a:tableStyleId>{ED083AE6-46FA-4A59-8FB0-9F97EB10719F}</a:tableStyleId>
              </a:tblPr>
              <a:tblGrid>
                <a:gridCol w="578644">
                  <a:extLst>
                    <a:ext uri="{9D8B030D-6E8A-4147-A177-3AD203B41FA5}">
                      <a16:colId xmlns:a16="http://schemas.microsoft.com/office/drawing/2014/main" val="1670766234"/>
                    </a:ext>
                  </a:extLst>
                </a:gridCol>
                <a:gridCol w="1047139">
                  <a:extLst>
                    <a:ext uri="{9D8B030D-6E8A-4147-A177-3AD203B41FA5}">
                      <a16:colId xmlns:a16="http://schemas.microsoft.com/office/drawing/2014/main" val="4198003255"/>
                    </a:ext>
                  </a:extLst>
                </a:gridCol>
                <a:gridCol w="654756">
                  <a:extLst>
                    <a:ext uri="{9D8B030D-6E8A-4147-A177-3AD203B41FA5}">
                      <a16:colId xmlns:a16="http://schemas.microsoft.com/office/drawing/2014/main" val="95269500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ID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Review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Weight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244585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dusty</a:t>
                      </a:r>
                      <a:endParaRPr lang="en-IN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-1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8184515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everywhere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71415255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2</a:t>
                      </a:r>
                      <a:endParaRPr lang="en-IN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friendly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  <a:endParaRPr lang="en-IN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26431205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lovely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1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19975653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5F78DFF-0A72-4D65-B13D-6025DD608CA2}"/>
              </a:ext>
            </a:extLst>
          </p:cNvPr>
          <p:cNvSpPr/>
          <p:nvPr/>
        </p:nvSpPr>
        <p:spPr>
          <a:xfrm>
            <a:off x="462842" y="4019792"/>
            <a:ext cx="2810936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floor is dusty, there are ants everywhere The hotel is eco friendly which is lovely!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AFEAD-36FB-4410-A394-FEB0884C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29" y="434736"/>
            <a:ext cx="2965268" cy="40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Shape 307">
            <a:extLst>
              <a:ext uri="{FF2B5EF4-FFF2-40B4-BE49-F238E27FC236}">
                <a16:creationId xmlns:a16="http://schemas.microsoft.com/office/drawing/2014/main" id="{15F38A4F-6251-4DF9-B5B7-83E913863CAF}"/>
              </a:ext>
            </a:extLst>
          </p:cNvPr>
          <p:cNvSpPr txBox="1">
            <a:spLocks/>
          </p:cNvSpPr>
          <p:nvPr/>
        </p:nvSpPr>
        <p:spPr>
          <a:xfrm>
            <a:off x="0" y="587375"/>
            <a:ext cx="513873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IN" sz="3200" dirty="0">
                <a:solidFill>
                  <a:schemeClr val="accent5"/>
                </a:solidFill>
              </a:rPr>
              <a:t>Positive vs Negative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F3BF8-EE51-4007-961F-2EA1894BA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3" r="26905"/>
          <a:stretch/>
        </p:blipFill>
        <p:spPr>
          <a:xfrm>
            <a:off x="5003271" y="1511613"/>
            <a:ext cx="3613590" cy="3382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82BA9-3186-4855-8F3A-A08A1B14A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4" r="27177"/>
          <a:stretch/>
        </p:blipFill>
        <p:spPr>
          <a:xfrm>
            <a:off x="226551" y="1444625"/>
            <a:ext cx="3613591" cy="35168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AFC5E9-7B20-41B9-9244-C0CD88C64AEE}"/>
              </a:ext>
            </a:extLst>
          </p:cNvPr>
          <p:cNvSpPr/>
          <p:nvPr/>
        </p:nvSpPr>
        <p:spPr>
          <a:xfrm>
            <a:off x="0" y="4035738"/>
            <a:ext cx="1422401" cy="5203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5E5F0D-7957-4883-B2D4-42165997BFC1}"/>
              </a:ext>
            </a:extLst>
          </p:cNvPr>
          <p:cNvSpPr/>
          <p:nvPr/>
        </p:nvSpPr>
        <p:spPr>
          <a:xfrm>
            <a:off x="6385758" y="1732802"/>
            <a:ext cx="1068671" cy="5203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3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E0934E-F600-4FED-88E0-7AAD7A4B4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7" r="30242"/>
          <a:stretch/>
        </p:blipFill>
        <p:spPr>
          <a:xfrm>
            <a:off x="4057465" y="1352857"/>
            <a:ext cx="1549495" cy="1667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1AB89-95E0-4872-90C9-0319A9A7C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56" r="28214"/>
          <a:stretch/>
        </p:blipFill>
        <p:spPr>
          <a:xfrm>
            <a:off x="2274500" y="1367179"/>
            <a:ext cx="1586305" cy="1624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20002-D13B-4220-AEB4-7D0D84BCB2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31" r="28431"/>
          <a:stretch/>
        </p:blipFill>
        <p:spPr>
          <a:xfrm>
            <a:off x="251463" y="1337488"/>
            <a:ext cx="1674247" cy="1662356"/>
          </a:xfrm>
          <a:prstGeom prst="rect">
            <a:avLst/>
          </a:prstGeom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IN" dirty="0"/>
              <a:t>et’s</a:t>
            </a:r>
            <a:r>
              <a:rPr lang="en" dirty="0"/>
              <a:t> </a:t>
            </a:r>
            <a:r>
              <a:rPr lang="en-IN" dirty="0"/>
              <a:t>look at Positive Reviews</a:t>
            </a:r>
            <a:endParaRPr dirty="0"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2A0ACF-F5F0-4287-9E6E-AFBEFFCF4A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02" r="28532"/>
          <a:stretch/>
        </p:blipFill>
        <p:spPr>
          <a:xfrm>
            <a:off x="249826" y="3210695"/>
            <a:ext cx="1641532" cy="16674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22C19E-A070-4F97-B140-243E6C6A01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32" r="28531"/>
          <a:stretch/>
        </p:blipFill>
        <p:spPr>
          <a:xfrm>
            <a:off x="2290247" y="3233537"/>
            <a:ext cx="1675459" cy="1667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280A57-1587-47CF-9557-3013478379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521" r="28531"/>
          <a:stretch/>
        </p:blipFill>
        <p:spPr>
          <a:xfrm>
            <a:off x="4171002" y="3210694"/>
            <a:ext cx="1633051" cy="1667412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D124922-9FDA-4AE4-895A-0716A174E369}"/>
              </a:ext>
            </a:extLst>
          </p:cNvPr>
          <p:cNvSpPr/>
          <p:nvPr/>
        </p:nvSpPr>
        <p:spPr>
          <a:xfrm>
            <a:off x="562860" y="3004914"/>
            <a:ext cx="1062740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Crowne Plaza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58E7FC-3717-4348-83CC-DD70AB4F4405}"/>
              </a:ext>
            </a:extLst>
          </p:cNvPr>
          <p:cNvSpPr/>
          <p:nvPr/>
        </p:nvSpPr>
        <p:spPr>
          <a:xfrm>
            <a:off x="2308741" y="30049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Destination Singapore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48258F1-D430-4129-8ABB-7E77228181F5}"/>
              </a:ext>
            </a:extLst>
          </p:cNvPr>
          <p:cNvSpPr/>
          <p:nvPr/>
        </p:nvSpPr>
        <p:spPr>
          <a:xfrm>
            <a:off x="4075451" y="30049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Ibis Singapore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6352E62-098E-4164-8D77-1CFCC680E218}"/>
              </a:ext>
            </a:extLst>
          </p:cNvPr>
          <p:cNvSpPr/>
          <p:nvPr/>
        </p:nvSpPr>
        <p:spPr>
          <a:xfrm>
            <a:off x="557214" y="4884514"/>
            <a:ext cx="1062740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Marina Bay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CC4F48F-9628-4153-B717-78EF244FD413}"/>
              </a:ext>
            </a:extLst>
          </p:cNvPr>
          <p:cNvSpPr/>
          <p:nvPr/>
        </p:nvSpPr>
        <p:spPr>
          <a:xfrm>
            <a:off x="2303095" y="48845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ParkRoyal</a:t>
            </a:r>
            <a:endParaRPr lang="en-IN" sz="105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E7BA3F3-4142-4DDE-A4F5-47E411F64818}"/>
              </a:ext>
            </a:extLst>
          </p:cNvPr>
          <p:cNvSpPr/>
          <p:nvPr/>
        </p:nvSpPr>
        <p:spPr>
          <a:xfrm>
            <a:off x="4069805" y="48845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Siloso</a:t>
            </a:r>
            <a:r>
              <a:rPr lang="en-IN" sz="1050" dirty="0"/>
              <a:t> Beach Resort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37D04ED-6E9B-4CD4-B036-A708C4A856C3}"/>
              </a:ext>
            </a:extLst>
          </p:cNvPr>
          <p:cNvSpPr/>
          <p:nvPr/>
        </p:nvSpPr>
        <p:spPr>
          <a:xfrm>
            <a:off x="377383" y="3773182"/>
            <a:ext cx="1422401" cy="52038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9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2B18B47-6748-4623-8BA1-E52058F45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7" r="29664"/>
          <a:stretch/>
        </p:blipFill>
        <p:spPr>
          <a:xfrm>
            <a:off x="4094164" y="3260617"/>
            <a:ext cx="1572006" cy="16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FDBB54-4CF7-4258-8D9B-DDA108474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46" r="27639"/>
          <a:stretch/>
        </p:blipFill>
        <p:spPr>
          <a:xfrm>
            <a:off x="2209728" y="3263905"/>
            <a:ext cx="1732976" cy="1667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58A20-342E-4722-8873-2FB38EEB0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57" r="29664"/>
          <a:stretch/>
        </p:blipFill>
        <p:spPr>
          <a:xfrm>
            <a:off x="344831" y="3241404"/>
            <a:ext cx="1572006" cy="166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57D59-9074-42DC-911F-5C8B4D1EA3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521" r="29664"/>
          <a:stretch/>
        </p:blipFill>
        <p:spPr>
          <a:xfrm>
            <a:off x="4112382" y="1324743"/>
            <a:ext cx="1588970" cy="1667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33C53-BF8B-41D5-AC7F-38EE6C929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085" r="29664"/>
          <a:stretch/>
        </p:blipFill>
        <p:spPr>
          <a:xfrm>
            <a:off x="2255683" y="1319593"/>
            <a:ext cx="1605932" cy="1667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BDF0F-152B-49F7-B96A-1F4B0AA707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14" r="29207"/>
          <a:stretch/>
        </p:blipFill>
        <p:spPr>
          <a:xfrm>
            <a:off x="276089" y="1361325"/>
            <a:ext cx="1657614" cy="1667412"/>
          </a:xfrm>
          <a:prstGeom prst="rect">
            <a:avLst/>
          </a:prstGeom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IN" dirty="0"/>
              <a:t>et’s</a:t>
            </a:r>
            <a:r>
              <a:rPr lang="en" dirty="0"/>
              <a:t> </a:t>
            </a:r>
            <a:r>
              <a:rPr lang="en-IN" dirty="0"/>
              <a:t>look at Negative Reviews</a:t>
            </a:r>
            <a:endParaRPr dirty="0"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D124922-9FDA-4AE4-895A-0716A174E369}"/>
              </a:ext>
            </a:extLst>
          </p:cNvPr>
          <p:cNvSpPr/>
          <p:nvPr/>
        </p:nvSpPr>
        <p:spPr>
          <a:xfrm>
            <a:off x="562860" y="3004914"/>
            <a:ext cx="1062740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Crowne Plaza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58E7FC-3717-4348-83CC-DD70AB4F4405}"/>
              </a:ext>
            </a:extLst>
          </p:cNvPr>
          <p:cNvSpPr/>
          <p:nvPr/>
        </p:nvSpPr>
        <p:spPr>
          <a:xfrm>
            <a:off x="2308741" y="30049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Destination Singapore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48258F1-D430-4129-8ABB-7E77228181F5}"/>
              </a:ext>
            </a:extLst>
          </p:cNvPr>
          <p:cNvSpPr/>
          <p:nvPr/>
        </p:nvSpPr>
        <p:spPr>
          <a:xfrm>
            <a:off x="4075451" y="30049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Ibis Singapore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6352E62-098E-4164-8D77-1CFCC680E218}"/>
              </a:ext>
            </a:extLst>
          </p:cNvPr>
          <p:cNvSpPr/>
          <p:nvPr/>
        </p:nvSpPr>
        <p:spPr>
          <a:xfrm>
            <a:off x="557214" y="4884514"/>
            <a:ext cx="1062740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Marina Bay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CC4F48F-9628-4153-B717-78EF244FD413}"/>
              </a:ext>
            </a:extLst>
          </p:cNvPr>
          <p:cNvSpPr/>
          <p:nvPr/>
        </p:nvSpPr>
        <p:spPr>
          <a:xfrm>
            <a:off x="2303095" y="48845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ParkRoyal</a:t>
            </a:r>
            <a:endParaRPr lang="en-IN" sz="105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E7BA3F3-4142-4DDE-A4F5-47E411F64818}"/>
              </a:ext>
            </a:extLst>
          </p:cNvPr>
          <p:cNvSpPr/>
          <p:nvPr/>
        </p:nvSpPr>
        <p:spPr>
          <a:xfrm>
            <a:off x="4069805" y="4884514"/>
            <a:ext cx="1555958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Siloso</a:t>
            </a:r>
            <a:r>
              <a:rPr lang="en-IN" sz="1050" dirty="0"/>
              <a:t> Beach Resort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11038F-F72F-4122-97E7-E0C9EEF25C90}"/>
              </a:ext>
            </a:extLst>
          </p:cNvPr>
          <p:cNvSpPr/>
          <p:nvPr/>
        </p:nvSpPr>
        <p:spPr>
          <a:xfrm>
            <a:off x="4308273" y="1605321"/>
            <a:ext cx="1422401" cy="52038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138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Shape 307">
            <a:extLst>
              <a:ext uri="{FF2B5EF4-FFF2-40B4-BE49-F238E27FC236}">
                <a16:creationId xmlns:a16="http://schemas.microsoft.com/office/drawing/2014/main" id="{15F38A4F-6251-4DF9-B5B7-83E913863CAF}"/>
              </a:ext>
            </a:extLst>
          </p:cNvPr>
          <p:cNvSpPr txBox="1">
            <a:spLocks/>
          </p:cNvSpPr>
          <p:nvPr/>
        </p:nvSpPr>
        <p:spPr>
          <a:xfrm>
            <a:off x="0" y="587375"/>
            <a:ext cx="536222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IN" sz="3200" dirty="0">
                <a:solidFill>
                  <a:schemeClr val="accent5"/>
                </a:solidFill>
              </a:rPr>
              <a:t>Original Score vs Sentiment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E535D-C53D-4C4B-980F-D5D2D275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7" b="9720"/>
          <a:stretch/>
        </p:blipFill>
        <p:spPr>
          <a:xfrm>
            <a:off x="182884" y="1617672"/>
            <a:ext cx="4669084" cy="220396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81C46B-9F34-41F7-B98C-A98FDCE230C3}"/>
              </a:ext>
            </a:extLst>
          </p:cNvPr>
          <p:cNvSpPr/>
          <p:nvPr/>
        </p:nvSpPr>
        <p:spPr>
          <a:xfrm>
            <a:off x="1627782" y="3994681"/>
            <a:ext cx="1711554" cy="201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Siloso</a:t>
            </a:r>
            <a:r>
              <a:rPr lang="en-IN" sz="1050" dirty="0"/>
              <a:t> Beach Resort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EFF110-6657-4244-A99D-4CAEBF7B3245}"/>
              </a:ext>
            </a:extLst>
          </p:cNvPr>
          <p:cNvSpPr/>
          <p:nvPr/>
        </p:nvSpPr>
        <p:spPr>
          <a:xfrm>
            <a:off x="1819695" y="3766227"/>
            <a:ext cx="1711554" cy="2011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EDE81A-D79D-4A37-860E-0281035C5B48}"/>
              </a:ext>
            </a:extLst>
          </p:cNvPr>
          <p:cNvSpPr/>
          <p:nvPr/>
        </p:nvSpPr>
        <p:spPr>
          <a:xfrm rot="16200000">
            <a:off x="-748535" y="2370624"/>
            <a:ext cx="1711554" cy="2011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</a:rPr>
              <a:t>Frequency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739083-B265-4741-8EFD-2C3E249D1B95}"/>
              </a:ext>
            </a:extLst>
          </p:cNvPr>
          <p:cNvSpPr/>
          <p:nvPr/>
        </p:nvSpPr>
        <p:spPr>
          <a:xfrm>
            <a:off x="4783029" y="2020989"/>
            <a:ext cx="1527460" cy="5237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Original Score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62995-B743-4B0E-9053-44CF555CD522}"/>
              </a:ext>
            </a:extLst>
          </p:cNvPr>
          <p:cNvCxnSpPr/>
          <p:nvPr/>
        </p:nvCxnSpPr>
        <p:spPr>
          <a:xfrm>
            <a:off x="4784234" y="2354932"/>
            <a:ext cx="19416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663D0A-21EE-43C8-B9AA-B7F479C351A6}"/>
              </a:ext>
            </a:extLst>
          </p:cNvPr>
          <p:cNvCxnSpPr/>
          <p:nvPr/>
        </p:nvCxnSpPr>
        <p:spPr>
          <a:xfrm>
            <a:off x="4789877" y="2213818"/>
            <a:ext cx="19416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29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10373" y="1326937"/>
            <a:ext cx="1415955" cy="1127234"/>
          </a:xfrm>
        </p:spPr>
        <p:txBody>
          <a:bodyPr/>
          <a:lstStyle/>
          <a:p>
            <a:r>
              <a:rPr lang="en-US" altLang="zh-CN" sz="1400" b="1" dirty="0" err="1">
                <a:solidFill>
                  <a:schemeClr val="bg1"/>
                </a:solidFill>
              </a:rPr>
              <a:t>Eg</a:t>
            </a:r>
            <a:r>
              <a:rPr lang="en-US" altLang="zh-CN" sz="1400" b="1" dirty="0">
                <a:solidFill>
                  <a:schemeClr val="bg1"/>
                </a:solidFill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Good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Great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Extraordinary</a:t>
            </a:r>
          </a:p>
        </p:txBody>
      </p:sp>
      <p:sp>
        <p:nvSpPr>
          <p:cNvPr id="6" name="Shape 430"/>
          <p:cNvSpPr txBox="1">
            <a:spLocks/>
          </p:cNvSpPr>
          <p:nvPr/>
        </p:nvSpPr>
        <p:spPr>
          <a:xfrm>
            <a:off x="463531" y="789346"/>
            <a:ext cx="5940099" cy="70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Two Factors Limiting Performance</a:t>
            </a:r>
          </a:p>
        </p:txBody>
      </p:sp>
      <p:grpSp>
        <p:nvGrpSpPr>
          <p:cNvPr id="7" name="Shape 645"/>
          <p:cNvGrpSpPr/>
          <p:nvPr/>
        </p:nvGrpSpPr>
        <p:grpSpPr>
          <a:xfrm>
            <a:off x="742833" y="1686363"/>
            <a:ext cx="310532" cy="378678"/>
            <a:chOff x="596350" y="929175"/>
            <a:chExt cx="407950" cy="497475"/>
          </a:xfrm>
          <a:solidFill>
            <a:srgbClr val="A5B0FE"/>
          </a:solidFill>
        </p:grpSpPr>
        <p:sp>
          <p:nvSpPr>
            <p:cNvPr id="8" name="Shape 6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4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6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64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6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5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65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09062" y="167782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buClr>
                <a:srgbClr val="A5B0FE"/>
              </a:buClr>
              <a:buSzPts val="2400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Dictionary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1427" y="2084370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Level of sentiment differs for different words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049206" y="1385348"/>
            <a:ext cx="334640" cy="334645"/>
            <a:chOff x="8049206" y="1385348"/>
            <a:chExt cx="334640" cy="334645"/>
          </a:xfrm>
        </p:grpSpPr>
        <p:sp>
          <p:nvSpPr>
            <p:cNvPr id="25" name="Shape 688"/>
            <p:cNvSpPr/>
            <p:nvPr/>
          </p:nvSpPr>
          <p:spPr>
            <a:xfrm>
              <a:off x="8049206" y="1576773"/>
              <a:ext cx="143239" cy="14322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689"/>
            <p:cNvSpPr/>
            <p:nvPr/>
          </p:nvSpPr>
          <p:spPr>
            <a:xfrm>
              <a:off x="8249894" y="1385348"/>
              <a:ext cx="133952" cy="133971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690"/>
            <p:cNvSpPr/>
            <p:nvPr/>
          </p:nvSpPr>
          <p:spPr>
            <a:xfrm>
              <a:off x="8101572" y="1436785"/>
              <a:ext cx="230834" cy="230834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691"/>
            <p:cNvSpPr/>
            <p:nvPr/>
          </p:nvSpPr>
          <p:spPr>
            <a:xfrm>
              <a:off x="8207245" y="1468318"/>
              <a:ext cx="38022" cy="38022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897"/>
          <p:cNvGrpSpPr/>
          <p:nvPr/>
        </p:nvGrpSpPr>
        <p:grpSpPr>
          <a:xfrm>
            <a:off x="742833" y="2798549"/>
            <a:ext cx="351332" cy="401854"/>
            <a:chOff x="3927500" y="301425"/>
            <a:chExt cx="461550" cy="411625"/>
          </a:xfrm>
        </p:grpSpPr>
        <p:sp>
          <p:nvSpPr>
            <p:cNvPr id="31" name="Shape 89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89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90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90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90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90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90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90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90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90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90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90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91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91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91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91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91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91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91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91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91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91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92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92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92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92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92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213080" y="277828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buClr>
                <a:srgbClr val="A5B0FE"/>
              </a:buClr>
              <a:buSzPts val="2400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Context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01427" y="3198007"/>
            <a:ext cx="45886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Negators</a:t>
            </a: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 appear ~20% of the time a polarized word appears in a sentence.</a:t>
            </a:r>
            <a:r>
              <a:rPr lang="zh-CN" altLang="en-US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altLang="zh-CN" sz="1600" dirty="0">
              <a:solidFill>
                <a:schemeClr val="tx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algorithm</a:t>
            </a:r>
            <a:r>
              <a:rPr lang="zh-CN" altLang="en-US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cannot</a:t>
            </a:r>
            <a:r>
              <a:rPr lang="zh-CN" altLang="en-US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understand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73209" y="1299211"/>
            <a:ext cx="2402957" cy="1245290"/>
          </a:xfrm>
          <a:prstGeom prst="rect">
            <a:avLst/>
          </a:prstGeom>
          <a:noFill/>
          <a:ln w="38100" cap="rnd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273208" y="2905522"/>
            <a:ext cx="2402957" cy="1623948"/>
          </a:xfrm>
          <a:prstGeom prst="rect">
            <a:avLst/>
          </a:prstGeom>
          <a:noFill/>
          <a:ln w="38100" cap="rnd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1"/>
          <p:cNvSpPr txBox="1">
            <a:spLocks/>
          </p:cNvSpPr>
          <p:nvPr/>
        </p:nvSpPr>
        <p:spPr>
          <a:xfrm>
            <a:off x="6097316" y="2870295"/>
            <a:ext cx="2710683" cy="15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”The room </a:t>
            </a:r>
            <a:r>
              <a:rPr lang="en-US" altLang="zh-CN" sz="1400" b="1" dirty="0">
                <a:solidFill>
                  <a:srgbClr val="FFC000"/>
                </a:solidFill>
              </a:rPr>
              <a:t>could have been cleaner</a:t>
            </a:r>
            <a:r>
              <a:rPr lang="en-US" altLang="zh-CN" sz="1400" dirty="0">
                <a:solidFill>
                  <a:srgbClr val="FFC000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Carpet not </a:t>
            </a:r>
            <a:r>
              <a:rPr lang="en-US" altLang="zh-CN" sz="1400" dirty="0" err="1">
                <a:solidFill>
                  <a:schemeClr val="bg1"/>
                </a:solidFill>
              </a:rPr>
              <a:t>vacummed</a:t>
            </a:r>
            <a:r>
              <a:rPr lang="en-US" altLang="zh-CN" sz="1400" dirty="0">
                <a:solidFill>
                  <a:schemeClr val="bg1"/>
                </a:solidFill>
              </a:rPr>
              <a:t> and crumbs found around the video console area The location Stayed in January”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8279028" y="4131954"/>
            <a:ext cx="571499" cy="4391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7.1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35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1" grpId="0" animBg="1"/>
      <p:bldP spid="61" grpId="0" animBg="1"/>
      <p:bldP spid="62" grpId="0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R </a:t>
            </a:r>
            <a:r>
              <a:rPr lang="en-US" altLang="zh-CN" sz="2800" dirty="0"/>
              <a:t>P</a:t>
            </a:r>
            <a:r>
              <a:rPr lang="en-US" sz="2800" dirty="0"/>
              <a:t>ackage: </a:t>
            </a:r>
            <a:r>
              <a:rPr lang="en-US" sz="2800" dirty="0" err="1"/>
              <a:t>sentimentr</a:t>
            </a:r>
            <a:endParaRPr sz="2800"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09062" y="1677829"/>
            <a:ext cx="49259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A5B0FE"/>
              </a:buClr>
              <a:buSzPts val="2400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Update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Date: </a:t>
            </a:r>
          </a:p>
          <a:p>
            <a:pPr lvl="0">
              <a:spcBef>
                <a:spcPts val="600"/>
              </a:spcBef>
              <a:buClr>
                <a:srgbClr val="A5B0FE"/>
              </a:buClr>
              <a:buSzPts val="2400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2018-01-16</a:t>
            </a:r>
          </a:p>
        </p:txBody>
      </p:sp>
      <p:grpSp>
        <p:nvGrpSpPr>
          <p:cNvPr id="11" name="Shape 949"/>
          <p:cNvGrpSpPr/>
          <p:nvPr/>
        </p:nvGrpSpPr>
        <p:grpSpPr>
          <a:xfrm>
            <a:off x="736273" y="1717648"/>
            <a:ext cx="305926" cy="289694"/>
            <a:chOff x="5973900" y="318475"/>
            <a:chExt cx="401900" cy="380575"/>
          </a:xfrm>
        </p:grpSpPr>
        <p:sp>
          <p:nvSpPr>
            <p:cNvPr id="12" name="Shape 9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95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95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95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95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95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95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95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95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95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96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96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9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96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A5B0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08139" y="2764698"/>
            <a:ext cx="479925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A5B0FE"/>
              </a:buClr>
              <a:buSzPts val="2400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Description: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28575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Quickly calculate text polarity sentiment at the sentence level and optionally aggregate by rows or grouping variable(s) </a:t>
            </a:r>
          </a:p>
          <a:p>
            <a:pPr marL="28575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 dictionary lookup approach that tries to incorporate weighting for valence shifters</a:t>
            </a:r>
          </a:p>
        </p:txBody>
      </p:sp>
      <p:sp>
        <p:nvSpPr>
          <p:cNvPr id="28" name="Shape 644"/>
          <p:cNvSpPr/>
          <p:nvPr/>
        </p:nvSpPr>
        <p:spPr>
          <a:xfrm>
            <a:off x="736273" y="2814786"/>
            <a:ext cx="349486" cy="304975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25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57349"/>
            <a:ext cx="5138700" cy="1936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charset="0"/>
              <a:buChar char="•"/>
            </a:pPr>
            <a:r>
              <a:rPr lang="en" sz="1800" dirty="0"/>
              <a:t>Uses a polarity table of words and their weights </a:t>
            </a:r>
          </a:p>
          <a:p>
            <a:pPr lvl="0">
              <a:buFont typeface="Arial" charset="0"/>
              <a:buChar char="•"/>
            </a:pPr>
            <a:r>
              <a:rPr lang="en" sz="1800" dirty="0"/>
              <a:t>Default polarity table is based on </a:t>
            </a:r>
            <a:r>
              <a:rPr lang="en" sz="1800" dirty="0" err="1"/>
              <a:t>Jockers</a:t>
            </a:r>
            <a:r>
              <a:rPr lang="en" sz="1800" dirty="0"/>
              <a:t> (2017) in </a:t>
            </a:r>
            <a:r>
              <a:rPr lang="en" sz="1800" dirty="0" err="1"/>
              <a:t>syuzhet</a:t>
            </a:r>
            <a:r>
              <a:rPr lang="en" sz="1800" dirty="0"/>
              <a:t> package.</a:t>
            </a:r>
            <a:endParaRPr lang="en-US" sz="1800" dirty="0"/>
          </a:p>
          <a:p>
            <a:pPr lvl="1">
              <a:buSzPct val="80000"/>
              <a:buFont typeface="Courier New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create your own polarity table</a:t>
            </a:r>
          </a:p>
          <a:p>
            <a:pPr lvl="1">
              <a:buSzPct val="80000"/>
              <a:buFont typeface="Courier New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restricted to -1 and +1</a:t>
            </a:r>
          </a:p>
          <a:p>
            <a:pPr lvl="0">
              <a:buFont typeface="Arial" charset="0"/>
              <a:buChar char="•"/>
            </a:pPr>
            <a:endParaRPr lang="en" sz="1800" dirty="0"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2800" dirty="0" err="1"/>
              <a:t>s</a:t>
            </a:r>
            <a:r>
              <a:rPr lang="en-US" sz="2800" dirty="0" err="1"/>
              <a:t>entimentr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Dictionary</a:t>
            </a:r>
            <a:endParaRPr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1"/>
          <a:stretch/>
        </p:blipFill>
        <p:spPr>
          <a:xfrm>
            <a:off x="1105549" y="3464666"/>
            <a:ext cx="3863274" cy="13944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1751" y="3422133"/>
            <a:ext cx="4115040" cy="1479475"/>
          </a:xfrm>
          <a:prstGeom prst="rect">
            <a:avLst/>
          </a:prstGeom>
          <a:noFill/>
          <a:ln w="38100" cap="rnd">
            <a:solidFill>
              <a:srgbClr val="A5B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57348"/>
            <a:ext cx="5486400" cy="2723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charset="0"/>
              <a:buChar char="•"/>
            </a:pPr>
            <a:r>
              <a:rPr lang="en" sz="1800" dirty="0"/>
              <a:t>Valence shifters alter or intensify the meaning of polarizing words</a:t>
            </a:r>
          </a:p>
          <a:p>
            <a:pPr lvl="1"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negators</a:t>
            </a:r>
            <a:r>
              <a:rPr lang="e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amplifiers, de-amplifiers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adversative conjunctions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 </a:t>
            </a:r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amplifier 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(intensifier) increases the impact of a polarized word.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(e.g., "I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really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like it.”)</a:t>
            </a:r>
          </a:p>
          <a:p>
            <a:pPr lvl="1"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 </a:t>
            </a:r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de-amplifier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downtoner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reduces the impact of a polarized word (e.g., "I 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hardly 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 it.")</a:t>
            </a:r>
          </a:p>
          <a:p>
            <a:pPr lvl="1">
              <a:buSzPct val="80000"/>
              <a:buFont typeface="Courier New" charset="0"/>
              <a:buChar char="o"/>
            </a:pPr>
            <a:endParaRPr lang="en-US" altLang="zh-CN" sz="1800" dirty="0"/>
          </a:p>
          <a:p>
            <a:pPr lvl="1">
              <a:buSzPct val="80000"/>
              <a:buFont typeface="Courier New" charset="0"/>
              <a:buChar char="o"/>
            </a:pPr>
            <a:endParaRPr lang="en-US" altLang="zh-CN" sz="1800" dirty="0"/>
          </a:p>
          <a:p>
            <a:pPr lvl="1">
              <a:buSzPct val="80000"/>
              <a:buFont typeface="Courier New" charset="0"/>
              <a:buChar char="o"/>
            </a:pPr>
            <a:endParaRPr lang="en-US" altLang="zh-CN" sz="1800" dirty="0"/>
          </a:p>
          <a:p>
            <a:pPr lvl="1">
              <a:buSzPct val="80000"/>
              <a:buFont typeface="Courier New" charset="0"/>
              <a:buChar char="o"/>
            </a:pPr>
            <a:endParaRPr lang="en" sz="1800" dirty="0"/>
          </a:p>
          <a:p>
            <a:pPr lvl="0">
              <a:buFont typeface="Courier New" charset="0"/>
              <a:buChar char="o"/>
            </a:pPr>
            <a:endParaRPr lang="en" sz="1800" dirty="0"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2800" dirty="0" err="1"/>
              <a:t>s</a:t>
            </a:r>
            <a:r>
              <a:rPr lang="en-US" sz="2800" dirty="0" err="1"/>
              <a:t>entimentr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sz="2800" dirty="0"/>
              <a:t>Valence </a:t>
            </a:r>
            <a:r>
              <a:rPr lang="en-US" altLang="zh-CN" sz="2800" dirty="0"/>
              <a:t>S</a:t>
            </a:r>
            <a:r>
              <a:rPr lang="en-US" sz="2800" dirty="0"/>
              <a:t>hifters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903154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06516" y="178674"/>
            <a:ext cx="5424599" cy="497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"/>
          <a:stretch/>
        </p:blipFill>
        <p:spPr>
          <a:xfrm>
            <a:off x="1806516" y="1219200"/>
            <a:ext cx="5424599" cy="2127049"/>
          </a:xfrm>
          <a:prstGeom prst="rect">
            <a:avLst/>
          </a:prstGeom>
        </p:spPr>
      </p:pic>
      <p:grpSp>
        <p:nvGrpSpPr>
          <p:cNvPr id="5" name="Shape 587"/>
          <p:cNvGrpSpPr/>
          <p:nvPr/>
        </p:nvGrpSpPr>
        <p:grpSpPr>
          <a:xfrm>
            <a:off x="275456" y="315309"/>
            <a:ext cx="1406199" cy="1050925"/>
            <a:chOff x="9598025" y="882650"/>
            <a:chExt cx="2266938" cy="1754200"/>
          </a:xfrm>
        </p:grpSpPr>
        <p:sp>
          <p:nvSpPr>
            <p:cNvPr id="6" name="Shape 588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58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590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591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Shape 592"/>
          <p:cNvGrpSpPr/>
          <p:nvPr/>
        </p:nvGrpSpPr>
        <p:grpSpPr>
          <a:xfrm>
            <a:off x="7356457" y="3737824"/>
            <a:ext cx="1489094" cy="1080385"/>
            <a:chOff x="9925050" y="4203700"/>
            <a:chExt cx="2267050" cy="1803375"/>
          </a:xfrm>
        </p:grpSpPr>
        <p:sp>
          <p:nvSpPr>
            <p:cNvPr id="11" name="Shape 593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59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95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596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597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598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59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600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601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602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603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60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059030" y="1366234"/>
            <a:ext cx="700638" cy="2208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3797900" y="1587062"/>
            <a:ext cx="122960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59762" y="1786759"/>
            <a:ext cx="1591217" cy="1221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9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2472124" y="1877518"/>
            <a:ext cx="41997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2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4294967295"/>
          </p:nvPr>
        </p:nvSpPr>
        <p:spPr>
          <a:xfrm>
            <a:off x="485849" y="683519"/>
            <a:ext cx="2098675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The</a:t>
            </a:r>
            <a:r>
              <a:rPr lang="zh-CN" altLang="en-US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Steps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/>
          <a:stretch/>
        </p:blipFill>
        <p:spPr>
          <a:xfrm>
            <a:off x="4679761" y="1742447"/>
            <a:ext cx="4028308" cy="1867964"/>
          </a:xfrm>
          <a:prstGeom prst="rect">
            <a:avLst/>
          </a:prstGeom>
        </p:spPr>
      </p:pic>
      <p:grpSp>
        <p:nvGrpSpPr>
          <p:cNvPr id="9" name="Shape 693"/>
          <p:cNvGrpSpPr/>
          <p:nvPr/>
        </p:nvGrpSpPr>
        <p:grpSpPr>
          <a:xfrm>
            <a:off x="4679761" y="1178760"/>
            <a:ext cx="271615" cy="384691"/>
            <a:chOff x="3979850" y="1598950"/>
            <a:chExt cx="356825" cy="505375"/>
          </a:xfrm>
        </p:grpSpPr>
        <p:sp>
          <p:nvSpPr>
            <p:cNvPr id="10" name="Shape 69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695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5849" y="1532033"/>
            <a:ext cx="3586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Define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label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Classify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scores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as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positive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and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negative</a:t>
            </a:r>
          </a:p>
          <a:p>
            <a:pPr marL="468000" lvl="1" indent="-273000">
              <a:lnSpc>
                <a:spcPct val="150000"/>
              </a:lnSpc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Use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score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directly </a:t>
            </a:r>
          </a:p>
        </p:txBody>
      </p:sp>
      <p:grpSp>
        <p:nvGrpSpPr>
          <p:cNvPr id="15" name="Shape 433"/>
          <p:cNvGrpSpPr/>
          <p:nvPr/>
        </p:nvGrpSpPr>
        <p:grpSpPr>
          <a:xfrm rot="10800000">
            <a:off x="3714086" y="4421"/>
            <a:ext cx="809379" cy="2208130"/>
            <a:chOff x="7556500" y="3806825"/>
            <a:chExt cx="838313" cy="2195488"/>
          </a:xfrm>
        </p:grpSpPr>
        <p:sp>
          <p:nvSpPr>
            <p:cNvPr id="16" name="Shape 43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435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436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43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43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4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44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85847" y="3044795"/>
            <a:ext cx="403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Data Preprocessing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5847" y="3570449"/>
            <a:ext cx="403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Build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 Bag-of-words linear model</a:t>
            </a:r>
          </a:p>
        </p:txBody>
      </p:sp>
    </p:spTree>
    <p:extLst>
      <p:ext uri="{BB962C8B-B14F-4D97-AF65-F5344CB8AC3E}">
        <p14:creationId xmlns:p14="http://schemas.microsoft.com/office/powerpoint/2010/main" val="1814050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" name="Shape 478"/>
          <p:cNvSpPr txBox="1">
            <a:spLocks/>
          </p:cNvSpPr>
          <p:nvPr/>
        </p:nvSpPr>
        <p:spPr>
          <a:xfrm>
            <a:off x="485849" y="683519"/>
            <a:ext cx="3234813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Data</a:t>
            </a:r>
            <a:r>
              <a:rPr lang="zh-CN" altLang="en-US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Preprocessing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5849" y="1532033"/>
            <a:ext cx="39578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R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Package: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tm</a:t>
            </a: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Inputs: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content_detail</a:t>
            </a:r>
            <a:endParaRPr lang="en-US" altLang="zh-CN" sz="1800" dirty="0">
              <a:solidFill>
                <a:schemeClr val="tx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Prepare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corpus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Lower-casing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altLang="zh-CN" sz="1800" dirty="0">
              <a:solidFill>
                <a:srgbClr val="000000">
                  <a:lumMod val="65000"/>
                  <a:lumOff val="35000"/>
                </a:srgbClr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Removing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punctuations,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stopwords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,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whitespace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Stemming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altLang="zh-CN" sz="1800" dirty="0">
              <a:solidFill>
                <a:srgbClr val="000000">
                  <a:lumMod val="65000"/>
                  <a:lumOff val="35000"/>
                </a:srgbClr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b="74444"/>
          <a:stretch/>
        </p:blipFill>
        <p:spPr>
          <a:xfrm>
            <a:off x="4610321" y="472969"/>
            <a:ext cx="4367049" cy="5150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5848" y="3749781"/>
            <a:ext cx="395784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Covert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to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document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term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matrix</a:t>
            </a: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Remove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unimportant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terms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51" y="1346163"/>
            <a:ext cx="4367049" cy="361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74"/>
          <a:stretch/>
        </p:blipFill>
        <p:spPr>
          <a:xfrm>
            <a:off x="4608951" y="2466581"/>
            <a:ext cx="4371157" cy="826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51" y="2066264"/>
            <a:ext cx="2874415" cy="3064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759" y="1008992"/>
            <a:ext cx="0" cy="32400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34759" y="1731754"/>
            <a:ext cx="0" cy="32400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45269" y="3313853"/>
            <a:ext cx="0" cy="32400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97" y="3658140"/>
            <a:ext cx="4099579" cy="12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" name="Shape 478"/>
          <p:cNvSpPr txBox="1">
            <a:spLocks/>
          </p:cNvSpPr>
          <p:nvPr/>
        </p:nvSpPr>
        <p:spPr>
          <a:xfrm>
            <a:off x="485849" y="683519"/>
            <a:ext cx="3234813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Linear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5849" y="1532033"/>
            <a:ext cx="3957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Split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into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train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and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test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data</a:t>
            </a: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Build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linear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regression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model</a:t>
            </a: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test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scores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and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normalization</a:t>
            </a:r>
          </a:p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15" r="2758"/>
          <a:stretch/>
        </p:blipFill>
        <p:spPr>
          <a:xfrm>
            <a:off x="4599487" y="265678"/>
            <a:ext cx="4376513" cy="835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51" y="1306172"/>
            <a:ext cx="2609332" cy="282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51" y="4336922"/>
            <a:ext cx="2454290" cy="377583"/>
          </a:xfrm>
          <a:prstGeom prst="rect">
            <a:avLst/>
          </a:prstGeom>
        </p:spPr>
      </p:pic>
      <p:grpSp>
        <p:nvGrpSpPr>
          <p:cNvPr id="18" name="Shape 391"/>
          <p:cNvGrpSpPr/>
          <p:nvPr/>
        </p:nvGrpSpPr>
        <p:grpSpPr>
          <a:xfrm>
            <a:off x="1933903" y="3268717"/>
            <a:ext cx="2509787" cy="1874161"/>
            <a:chOff x="9925050" y="4203700"/>
            <a:chExt cx="2267050" cy="1803375"/>
          </a:xfrm>
        </p:grpSpPr>
        <p:sp>
          <p:nvSpPr>
            <p:cNvPr id="20" name="Shape 392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93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9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95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96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97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98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9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400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401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402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403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6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8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2800" dirty="0"/>
              <a:t>Remarks</a:t>
            </a:r>
            <a:endParaRPr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5849" y="1532033"/>
            <a:ext cx="5273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Limiting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factors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Lack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to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training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data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Score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and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sentiment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are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not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perfectly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correlated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Model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is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simple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Linguistics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is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complicated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097019"/>
            <a:ext cx="560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rgbClr val="A5B0FE"/>
              </a:buClr>
              <a:buSzPts val="2400"/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Further</a:t>
            </a:r>
            <a:r>
              <a:rPr lang="zh-CN" altLang="en-US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Barlow Light"/>
                <a:ea typeface="Barlow Light"/>
                <a:cs typeface="Barlow Light"/>
                <a:sym typeface="Barlow Light"/>
              </a:rPr>
              <a:t>improvement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Give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only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positive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or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negative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label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to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data</a:t>
            </a:r>
          </a:p>
          <a:p>
            <a:pPr marL="468000" lvl="1" indent="-273000">
              <a:buClr>
                <a:srgbClr val="A5B0FE"/>
              </a:buClr>
              <a:buSzPct val="80000"/>
              <a:buFont typeface="Courier New" charset="0"/>
              <a:buChar char="o"/>
            </a:pP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More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complicated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algorithms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based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on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larger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data</a:t>
            </a:r>
            <a:r>
              <a:rPr lang="zh-CN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-US" altLang="zh-CN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Light"/>
                <a:ea typeface="Barlow Light"/>
                <a:cs typeface="Barlow Light"/>
                <a:sym typeface="Barlow Light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62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0" y="365509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SG" dirty="0"/>
              <a:t>What is text mining ?</a:t>
            </a: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345029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/>
              <a:t>Ability to approach the unstructured text</a:t>
            </a:r>
          </a:p>
          <a:p>
            <a:r>
              <a:rPr lang="en-SG" dirty="0"/>
              <a:t>Process of understanding information and find out valuable knowledges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34ABA-F77F-4B09-9C7D-2F9A2E63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3" y="3790617"/>
            <a:ext cx="920410" cy="765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BB9F8-2D7B-4045-B2D3-318C20541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942" y="3790617"/>
            <a:ext cx="1119749" cy="746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D3E63-E6DC-4ECA-8A33-B37615CB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57" y="3676179"/>
            <a:ext cx="2060745" cy="11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6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Topic modeling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177884" y="1081968"/>
            <a:ext cx="278426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Topic modeling</a:t>
            </a:r>
            <a:endParaRPr sz="1000" dirty="0"/>
          </a:p>
        </p:txBody>
      </p:sp>
      <p:grpSp>
        <p:nvGrpSpPr>
          <p:cNvPr id="282" name="Shape 282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Shape 28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Shape 28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Shape 290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7" name="Shape 247">
            <a:extLst>
              <a:ext uri="{FF2B5EF4-FFF2-40B4-BE49-F238E27FC236}">
                <a16:creationId xmlns:a16="http://schemas.microsoft.com/office/drawing/2014/main" id="{1C5488F5-69C4-4172-8173-808218C9ACC5}"/>
              </a:ext>
            </a:extLst>
          </p:cNvPr>
          <p:cNvSpPr txBox="1">
            <a:spLocks/>
          </p:cNvSpPr>
          <p:nvPr/>
        </p:nvSpPr>
        <p:spPr>
          <a:xfrm>
            <a:off x="128797" y="2460055"/>
            <a:ext cx="2833350" cy="23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CN" dirty="0">
                <a:latin typeface="Barlow Light"/>
                <a:sym typeface="Barlow Light"/>
              </a:rPr>
              <a:t>® </a:t>
            </a:r>
            <a:r>
              <a:rPr lang="en-US" altLang="zh-CN" b="1" dirty="0">
                <a:latin typeface="Barlow Light"/>
                <a:sym typeface="Barlow Light"/>
              </a:rPr>
              <a:t>Clustering </a:t>
            </a:r>
            <a:r>
              <a:rPr lang="en-US" altLang="zh-CN" dirty="0">
                <a:latin typeface="Barlow Light"/>
                <a:sym typeface="Barlow Light"/>
              </a:rPr>
              <a:t>method</a:t>
            </a:r>
          </a:p>
          <a:p>
            <a:endParaRPr lang="en-US" altLang="zh-CN" dirty="0">
              <a:latin typeface="Barlow Light"/>
              <a:sym typeface="Barlow Light"/>
            </a:endParaRPr>
          </a:p>
          <a:p>
            <a:r>
              <a:rPr lang="en" altLang="zh-CN" dirty="0">
                <a:latin typeface="Barlow Light"/>
                <a:sym typeface="Barlow Light"/>
              </a:rPr>
              <a:t>® </a:t>
            </a:r>
            <a:r>
              <a:rPr lang="en-US" altLang="zh-CN" b="1" dirty="0">
                <a:latin typeface="Barlow Light"/>
                <a:sym typeface="Barlow Light"/>
              </a:rPr>
              <a:t>Latent Dirichlet allocation (LDA):</a:t>
            </a:r>
          </a:p>
          <a:p>
            <a:r>
              <a:rPr lang="en-US" altLang="zh-CN" dirty="0">
                <a:latin typeface="Barlow Light"/>
                <a:sym typeface="Barlow Light"/>
              </a:rPr>
              <a:t> -  treats each document as a </a:t>
            </a:r>
            <a:r>
              <a:rPr lang="en-US" altLang="zh-CN" dirty="0">
                <a:solidFill>
                  <a:srgbClr val="FF0000"/>
                </a:solidFill>
                <a:latin typeface="Barlow Light"/>
                <a:sym typeface="Barlow Light"/>
              </a:rPr>
              <a:t>mixture of topics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Barlow Light"/>
                <a:sym typeface="Barlow Light"/>
              </a:rPr>
              <a:t>  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e.g.:in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two-topic model we could say “Document 1 is 90% topic A and 10% topic B, while Document 2 is 30% topic A and 70% topic B.</a:t>
            </a:r>
            <a:endParaRPr lang="en-US" altLang="zh-CN" dirty="0">
              <a:solidFill>
                <a:srgbClr val="FF0000"/>
              </a:solidFill>
              <a:latin typeface="Barlow Light"/>
              <a:sym typeface="Barlow Light"/>
            </a:endParaRPr>
          </a:p>
          <a:p>
            <a:r>
              <a:rPr lang="en-US" altLang="zh-CN" dirty="0">
                <a:latin typeface="Barlow Light"/>
                <a:sym typeface="Barlow Light"/>
              </a:rPr>
              <a:t> -  treats each topic as a </a:t>
            </a:r>
            <a:r>
              <a:rPr lang="en-US" altLang="zh-CN" dirty="0">
                <a:solidFill>
                  <a:srgbClr val="FF0000"/>
                </a:solidFill>
                <a:latin typeface="Barlow Light"/>
                <a:sym typeface="Barlow Light"/>
              </a:rPr>
              <a:t>mixture of words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197" y="1519900"/>
            <a:ext cx="5514977" cy="23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Barlow Light" panose="02010600030101010101" charset="0"/>
                <a:cs typeface="Times New Roman" panose="02020603050405020304" pitchFamily="18" charset="0"/>
              </a:rPr>
              <a:t>Four novels with chapters unlabeled:  we don’t know what words might distinguish them into groups. We’ll thus use topic modeling to discover how chapters cluster into distinct topics, each of them (presumably) representing one of the books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Barlow Light" panose="02010600030101010101" charset="0"/>
                <a:cs typeface="Times New Roman" panose="02020603050405020304" pitchFamily="18" charset="0"/>
              </a:rPr>
              <a:t>Four novels: </a:t>
            </a:r>
            <a:r>
              <a:rPr lang="en-US" altLang="zh-CN" sz="1400" dirty="0">
                <a:solidFill>
                  <a:srgbClr val="C0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Twenty Thousand Leagues under the Sea / The War of the Worlds / Pride and Prejudice / Great Expectations</a:t>
            </a:r>
          </a:p>
          <a:p>
            <a:pPr marL="0" indent="0" algn="just">
              <a:buNone/>
            </a:pPr>
            <a:endParaRPr lang="en-US" altLang="zh-CN" sz="1400" b="1" dirty="0">
              <a:latin typeface="Barlow Light" panose="02010600030101010101" charset="0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29BBFF-D133-4EFB-B093-6B33690B8F0F}"/>
              </a:ext>
            </a:extLst>
          </p:cNvPr>
          <p:cNvGrpSpPr/>
          <p:nvPr/>
        </p:nvGrpSpPr>
        <p:grpSpPr>
          <a:xfrm>
            <a:off x="650082" y="3300410"/>
            <a:ext cx="1963072" cy="1452620"/>
            <a:chOff x="650082" y="3300410"/>
            <a:chExt cx="1963072" cy="14526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9322943-6724-4FA5-9849-117D9DA490FE}"/>
                </a:ext>
              </a:extLst>
            </p:cNvPr>
            <p:cNvGrpSpPr/>
            <p:nvPr/>
          </p:nvGrpSpPr>
          <p:grpSpPr>
            <a:xfrm>
              <a:off x="650082" y="3300410"/>
              <a:ext cx="1106008" cy="1452620"/>
              <a:chOff x="1423038" y="2803216"/>
              <a:chExt cx="1742826" cy="2439725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CA4908E3-3B5D-4552-B583-CDB1B1A2E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038" y="2803633"/>
                <a:ext cx="800840" cy="120126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03045BCD-2CC6-482E-A467-0793D2C6B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1758" y="2803216"/>
                <a:ext cx="904106" cy="1201677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4458462-C521-4583-BA34-F8AF6F468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757" y="4041679"/>
                <a:ext cx="904106" cy="1201261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BFCFDEE-0AA3-4C2D-BFA5-D172A7142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3039" y="4041681"/>
                <a:ext cx="800840" cy="1201260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EB03DAE-1D7B-4E5C-84BA-B3248CAFB9D1}"/>
                </a:ext>
              </a:extLst>
            </p:cNvPr>
            <p:cNvSpPr txBox="1"/>
            <p:nvPr/>
          </p:nvSpPr>
          <p:spPr>
            <a:xfrm>
              <a:off x="1817570" y="3784300"/>
              <a:ext cx="795584" cy="43088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Unlabeled chapters</a:t>
              </a:r>
            </a:p>
          </p:txBody>
        </p:sp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F9302F0-6F3F-43B4-B6B9-31A89F63A87B}"/>
              </a:ext>
            </a:extLst>
          </p:cNvPr>
          <p:cNvSpPr/>
          <p:nvPr/>
        </p:nvSpPr>
        <p:spPr>
          <a:xfrm>
            <a:off x="2710308" y="3779249"/>
            <a:ext cx="980953" cy="49494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2CDCCE-0990-49A2-9FF8-DAD140A405E4}"/>
              </a:ext>
            </a:extLst>
          </p:cNvPr>
          <p:cNvGrpSpPr/>
          <p:nvPr/>
        </p:nvGrpSpPr>
        <p:grpSpPr>
          <a:xfrm>
            <a:off x="3782035" y="3390743"/>
            <a:ext cx="2075843" cy="1271953"/>
            <a:chOff x="3782035" y="3390743"/>
            <a:chExt cx="2075843" cy="127195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EC0B4EC-A7FB-4DCA-B881-D68A395838F0}"/>
                </a:ext>
              </a:extLst>
            </p:cNvPr>
            <p:cNvGrpSpPr/>
            <p:nvPr/>
          </p:nvGrpSpPr>
          <p:grpSpPr>
            <a:xfrm>
              <a:off x="4696245" y="3390743"/>
              <a:ext cx="1161633" cy="1271953"/>
              <a:chOff x="7873720" y="2853528"/>
              <a:chExt cx="1830479" cy="2136289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44CC796-6C87-43DF-9933-A24FD7624D0D}"/>
                  </a:ext>
                </a:extLst>
              </p:cNvPr>
              <p:cNvSpPr/>
              <p:nvPr/>
            </p:nvSpPr>
            <p:spPr>
              <a:xfrm>
                <a:off x="7873720" y="2861823"/>
                <a:ext cx="904106" cy="106195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711892B-FA02-44ED-BC1C-EE039144DABE}"/>
                  </a:ext>
                </a:extLst>
              </p:cNvPr>
              <p:cNvSpPr/>
              <p:nvPr/>
            </p:nvSpPr>
            <p:spPr>
              <a:xfrm>
                <a:off x="8794250" y="2853528"/>
                <a:ext cx="904106" cy="106195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8704788-B49E-4089-AF96-2750F90A1F25}"/>
                  </a:ext>
                </a:extLst>
              </p:cNvPr>
              <p:cNvSpPr/>
              <p:nvPr/>
            </p:nvSpPr>
            <p:spPr>
              <a:xfrm>
                <a:off x="7873720" y="3927862"/>
                <a:ext cx="904106" cy="106195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AABDFC1-B258-438E-A0DA-FCB7CCB696EF}"/>
                  </a:ext>
                </a:extLst>
              </p:cNvPr>
              <p:cNvSpPr/>
              <p:nvPr/>
            </p:nvSpPr>
            <p:spPr>
              <a:xfrm>
                <a:off x="8800095" y="3927862"/>
                <a:ext cx="904104" cy="106195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D2D6832-93DD-42CF-A743-4AA2E19BB6BD}"/>
                </a:ext>
              </a:extLst>
            </p:cNvPr>
            <p:cNvSpPr txBox="1"/>
            <p:nvPr/>
          </p:nvSpPr>
          <p:spPr>
            <a:xfrm>
              <a:off x="3782035" y="3829024"/>
              <a:ext cx="795583" cy="30777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topics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4294967295"/>
          </p:nvPr>
        </p:nvSpPr>
        <p:spPr>
          <a:xfrm>
            <a:off x="3894424" y="923990"/>
            <a:ext cx="4513769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Miriam Libre"/>
                <a:ea typeface="Miriam Libre"/>
                <a:cs typeface="Miriam Libre"/>
                <a:sym typeface="Miriam Libre"/>
              </a:rPr>
              <a:t>STEPS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sym typeface="Miriam Libre"/>
              </a:rPr>
              <a:t>  -  Load the books -&gt; Split into chapters 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sym typeface="Miriam Libre"/>
              </a:rPr>
              <a:t>  -  Split into words -&gt; remove stop words -&gt;  word counts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sym typeface="Miriam Libre"/>
              </a:rPr>
              <a:t>   - LDA on chapters (clustering topics)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sym typeface="Miriam Libre"/>
              </a:rPr>
              <a:t>   -  Per-document classification (check the clustering result)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rgbClr val="C00000"/>
                </a:solidFill>
                <a:sym typeface="Miriam Libre"/>
              </a:rPr>
              <a:t>  </a:t>
            </a:r>
            <a:endParaRPr sz="1600" b="1" dirty="0">
              <a:solidFill>
                <a:srgbClr val="C00000"/>
              </a:solidFill>
              <a:sym typeface="Miriam Libre"/>
            </a:endParaRPr>
          </a:p>
        </p:txBody>
      </p:sp>
      <p:sp>
        <p:nvSpPr>
          <p:cNvPr id="6" name="Shape 478">
            <a:extLst>
              <a:ext uri="{FF2B5EF4-FFF2-40B4-BE49-F238E27FC236}">
                <a16:creationId xmlns:a16="http://schemas.microsoft.com/office/drawing/2014/main" id="{B80CF758-21FB-4181-A1B7-3B80141B50F1}"/>
              </a:ext>
            </a:extLst>
          </p:cNvPr>
          <p:cNvSpPr txBox="1">
            <a:spLocks/>
          </p:cNvSpPr>
          <p:nvPr/>
        </p:nvSpPr>
        <p:spPr>
          <a:xfrm>
            <a:off x="3457" y="2717077"/>
            <a:ext cx="4513769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dirty="0">
                <a:solidFill>
                  <a:schemeClr val="accent5"/>
                </a:solidFill>
                <a:latin typeface="Miriam Libre"/>
                <a:ea typeface="Miriam Libre"/>
                <a:cs typeface="Miriam Libre"/>
                <a:sym typeface="Miriam Libre"/>
              </a:rPr>
              <a:t>Packages </a:t>
            </a:r>
          </a:p>
          <a:p>
            <a:pPr marL="0" indent="0">
              <a:buNone/>
            </a:pP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gutenbergr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:     loading books</a:t>
            </a:r>
          </a:p>
          <a:p>
            <a:pPr marL="0" indent="0">
              <a:buNone/>
            </a:pP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topicmodels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:  modeling topics</a:t>
            </a:r>
            <a:endParaRPr lang="en-US" altLang="zh-CN" sz="1200" b="1" dirty="0">
              <a:solidFill>
                <a:schemeClr val="tx1"/>
              </a:solidFill>
              <a:sym typeface="Miriam Libre"/>
            </a:endParaRPr>
          </a:p>
          <a:p>
            <a:pPr marL="0" indent="0">
              <a:buNone/>
            </a:pP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stringr</a:t>
            </a: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: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  deal with string</a:t>
            </a:r>
          </a:p>
          <a:p>
            <a:pPr marL="0" indent="0">
              <a:buNone/>
            </a:pP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dplyr</a:t>
            </a: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: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 operations on tables or </a:t>
            </a:r>
            <a:r>
              <a:rPr lang="en-US" altLang="zh-CN" sz="1200" dirty="0" err="1">
                <a:solidFill>
                  <a:schemeClr val="tx1"/>
                </a:solidFill>
                <a:sym typeface="Miriam Libre"/>
              </a:rPr>
              <a:t>dataframe</a:t>
            </a:r>
            <a:endParaRPr lang="en-US" altLang="zh-CN" sz="1200" dirty="0">
              <a:solidFill>
                <a:schemeClr val="tx1"/>
              </a:solidFill>
              <a:sym typeface="Miriam Libre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wordcloud2: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  draw word cloud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ggplot2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:  draw pictures </a:t>
            </a:r>
          </a:p>
          <a:p>
            <a:pPr marL="0" indent="0">
              <a:buNone/>
            </a:pP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tidytext</a:t>
            </a: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/</a:t>
            </a:r>
            <a:r>
              <a:rPr lang="en-US" altLang="zh-CN" sz="1200" b="1" dirty="0" err="1">
                <a:solidFill>
                  <a:schemeClr val="tx1"/>
                </a:solidFill>
                <a:sym typeface="Miriam Libre"/>
              </a:rPr>
              <a:t>tidyr</a:t>
            </a:r>
            <a:r>
              <a:rPr lang="en-US" altLang="zh-CN" sz="1200" b="1" dirty="0">
                <a:solidFill>
                  <a:schemeClr val="tx1"/>
                </a:solidFill>
                <a:sym typeface="Miriam Libre"/>
              </a:rPr>
              <a:t>: </a:t>
            </a:r>
            <a:r>
              <a:rPr lang="en-US" altLang="zh-CN" sz="1200" dirty="0">
                <a:solidFill>
                  <a:schemeClr val="tx1"/>
                </a:solidFill>
                <a:sym typeface="Miriam Libre"/>
              </a:rPr>
              <a:t>tidying model objects </a:t>
            </a:r>
          </a:p>
        </p:txBody>
      </p:sp>
    </p:spTree>
    <p:extLst>
      <p:ext uri="{BB962C8B-B14F-4D97-AF65-F5344CB8AC3E}">
        <p14:creationId xmlns:p14="http://schemas.microsoft.com/office/powerpoint/2010/main" val="136631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build="p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-191697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517837" y="611443"/>
            <a:ext cx="3618394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Load the books -&gt; split into chapters</a:t>
            </a:r>
            <a:endParaRPr b="1"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01184-6FCC-4776-A653-10436CFB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9" y="1087344"/>
            <a:ext cx="5284956" cy="4670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6720B4-0054-4C06-A4FF-2FF96A4A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9" y="1530564"/>
            <a:ext cx="4383675" cy="14907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9" name="Shape 308">
            <a:extLst>
              <a:ext uri="{FF2B5EF4-FFF2-40B4-BE49-F238E27FC236}">
                <a16:creationId xmlns:a16="http://schemas.microsoft.com/office/drawing/2014/main" id="{1980F67C-36A9-4107-9212-904455A554D3}"/>
              </a:ext>
            </a:extLst>
          </p:cNvPr>
          <p:cNvSpPr txBox="1">
            <a:spLocks/>
          </p:cNvSpPr>
          <p:nvPr/>
        </p:nvSpPr>
        <p:spPr>
          <a:xfrm>
            <a:off x="638956" y="2959161"/>
            <a:ext cx="4431937" cy="17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b="1" dirty="0"/>
              <a:t>2. Split into words / remove stop words/ word counts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85B20E-D666-4E61-B146-0298C105549F}"/>
              </a:ext>
            </a:extLst>
          </p:cNvPr>
          <p:cNvGrpSpPr/>
          <p:nvPr/>
        </p:nvGrpSpPr>
        <p:grpSpPr>
          <a:xfrm>
            <a:off x="687219" y="3457805"/>
            <a:ext cx="5047945" cy="1469727"/>
            <a:chOff x="687219" y="3457805"/>
            <a:chExt cx="5047945" cy="14697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95FE56-1559-4819-8EBD-9CAFEB0C6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80"/>
            <a:stretch/>
          </p:blipFill>
          <p:spPr>
            <a:xfrm>
              <a:off x="687219" y="3481307"/>
              <a:ext cx="2469462" cy="1446225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EC9E7968-2428-4E36-9799-8EFFA00FFFEE}"/>
                </a:ext>
              </a:extLst>
            </p:cNvPr>
            <p:cNvSpPr/>
            <p:nvPr/>
          </p:nvSpPr>
          <p:spPr>
            <a:xfrm>
              <a:off x="3208705" y="3987923"/>
              <a:ext cx="403085" cy="329808"/>
            </a:xfrm>
            <a:prstGeom prst="rightArrow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7EFE2B7-CD0B-47B1-AF0E-7C05CDE07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9570" y="3457805"/>
              <a:ext cx="2065594" cy="1448346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27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-191697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517837" y="611443"/>
            <a:ext cx="3618394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3. LDA on chapters (clustering 4 topics):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" name="Shape 308">
            <a:extLst>
              <a:ext uri="{FF2B5EF4-FFF2-40B4-BE49-F238E27FC236}">
                <a16:creationId xmlns:a16="http://schemas.microsoft.com/office/drawing/2014/main" id="{1980F67C-36A9-4107-9212-904455A554D3}"/>
              </a:ext>
            </a:extLst>
          </p:cNvPr>
          <p:cNvSpPr txBox="1">
            <a:spLocks/>
          </p:cNvSpPr>
          <p:nvPr/>
        </p:nvSpPr>
        <p:spPr>
          <a:xfrm>
            <a:off x="640332" y="2550152"/>
            <a:ext cx="4431937" cy="17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100" b="1" dirty="0"/>
              <a:t>- Find  </a:t>
            </a:r>
            <a:r>
              <a:rPr lang="en-US" sz="1100" b="1" dirty="0">
                <a:solidFill>
                  <a:srgbClr val="FF0000"/>
                </a:solidFill>
              </a:rPr>
              <a:t>per-topic-per-word probabilities (beta)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1E4DB7-CB1B-4F2E-ADB5-CAC64E47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7" y="1076824"/>
            <a:ext cx="4212540" cy="1235349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2592F49-7DEC-4B62-9256-E94DB8EEF9F8}"/>
              </a:ext>
            </a:extLst>
          </p:cNvPr>
          <p:cNvSpPr/>
          <p:nvPr/>
        </p:nvSpPr>
        <p:spPr>
          <a:xfrm rot="5400000">
            <a:off x="4196781" y="2158925"/>
            <a:ext cx="463119" cy="2485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826D62-CCB6-40D3-AA00-758B0BDCF6D9}"/>
              </a:ext>
            </a:extLst>
          </p:cNvPr>
          <p:cNvSpPr/>
          <p:nvPr/>
        </p:nvSpPr>
        <p:spPr>
          <a:xfrm>
            <a:off x="640332" y="1888955"/>
            <a:ext cx="4494052" cy="1459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B494B9-C8A0-4738-B171-870AA03AA4F8}"/>
              </a:ext>
            </a:extLst>
          </p:cNvPr>
          <p:cNvSpPr txBox="1"/>
          <p:nvPr/>
        </p:nvSpPr>
        <p:spPr>
          <a:xfrm>
            <a:off x="2729000" y="2479245"/>
            <a:ext cx="4274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wordcounts in each chapter to model 4 topics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880916-03D4-4799-8A9E-E6A9A3F87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8" y="2997367"/>
            <a:ext cx="4264014" cy="187878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9C73BEE-448F-4FE5-84EE-9E3634391A02}"/>
              </a:ext>
            </a:extLst>
          </p:cNvPr>
          <p:cNvSpPr/>
          <p:nvPr/>
        </p:nvSpPr>
        <p:spPr>
          <a:xfrm>
            <a:off x="4430806" y="2959293"/>
            <a:ext cx="517712" cy="26161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1634F77-BAA9-465C-A42F-1ABFB9E71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296" y="3307749"/>
            <a:ext cx="1654507" cy="16224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25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7" grpId="0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855D7F-5D03-451D-8B68-5D1E81AE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43" y="-47065"/>
            <a:ext cx="5285690" cy="9998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142FFF-62E3-4147-8C6B-534B5E87CE75}"/>
              </a:ext>
            </a:extLst>
          </p:cNvPr>
          <p:cNvSpPr/>
          <p:nvPr/>
        </p:nvSpPr>
        <p:spPr>
          <a:xfrm>
            <a:off x="2685059" y="624329"/>
            <a:ext cx="33325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A5B0FE"/>
              </a:buClr>
              <a:buSzPts val="1200"/>
              <a:buFont typeface="Barlow Light"/>
            </a:pPr>
            <a:r>
              <a:rPr lang="en-US" altLang="zh-CN" b="1" dirty="0">
                <a:latin typeface="Barlow Light"/>
              </a:rPr>
              <a:t>- Find  </a:t>
            </a:r>
            <a:r>
              <a:rPr lang="en-US" altLang="zh-CN" b="1" dirty="0">
                <a:solidFill>
                  <a:srgbClr val="C00000"/>
                </a:solidFill>
                <a:latin typeface="Barlow Light"/>
              </a:rPr>
              <a:t>Top 5 keywords </a:t>
            </a:r>
            <a:r>
              <a:rPr lang="en-US" altLang="zh-CN" b="1" dirty="0">
                <a:latin typeface="Barlow Light"/>
              </a:rPr>
              <a:t>for each topic:</a:t>
            </a:r>
          </a:p>
        </p:txBody>
      </p:sp>
      <p:pic>
        <p:nvPicPr>
          <p:cNvPr id="9" name="图片 8" descr="图片包含 屏幕截图&#10;&#10;已生成极高可信度的说明">
            <a:extLst>
              <a:ext uri="{FF2B5EF4-FFF2-40B4-BE49-F238E27FC236}">
                <a16:creationId xmlns:a16="http://schemas.microsoft.com/office/drawing/2014/main" id="{FF412AE4-BF8A-41FC-A0F3-2392AAAEE9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r="974"/>
          <a:stretch/>
        </p:blipFill>
        <p:spPr>
          <a:xfrm>
            <a:off x="2477318" y="1270747"/>
            <a:ext cx="4189363" cy="30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1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0C3FA4-48EC-47AF-AA70-3AED25884EA8}"/>
              </a:ext>
            </a:extLst>
          </p:cNvPr>
          <p:cNvGrpSpPr/>
          <p:nvPr/>
        </p:nvGrpSpPr>
        <p:grpSpPr>
          <a:xfrm>
            <a:off x="13158" y="281892"/>
            <a:ext cx="8860015" cy="4868869"/>
            <a:chOff x="880452" y="85221"/>
            <a:chExt cx="11882370" cy="704316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01D4D0-FF13-468B-914F-C9C5A8A24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346"/>
            <a:stretch/>
          </p:blipFill>
          <p:spPr>
            <a:xfrm>
              <a:off x="5048435" y="3534933"/>
              <a:ext cx="3857870" cy="28134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875D041-FE54-4457-9B2F-8B366C9E3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435" y="85221"/>
              <a:ext cx="3945277" cy="281347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C49F4FD-D37E-471C-AB2F-CEB5D800C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52" y="94099"/>
              <a:ext cx="3898828" cy="2813479"/>
            </a:xfrm>
            <a:prstGeom prst="rect">
              <a:avLst/>
            </a:prstGeom>
          </p:spPr>
        </p:pic>
        <p:pic>
          <p:nvPicPr>
            <p:cNvPr id="11" name="图片 10" descr="图片包含 文字&#10;&#10;已生成高可信度的说明">
              <a:extLst>
                <a:ext uri="{FF2B5EF4-FFF2-40B4-BE49-F238E27FC236}">
                  <a16:creationId xmlns:a16="http://schemas.microsoft.com/office/drawing/2014/main" id="{E81169A8-8620-432C-9395-978C4D9E8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2"/>
            <a:stretch/>
          </p:blipFill>
          <p:spPr>
            <a:xfrm>
              <a:off x="1048767" y="3482268"/>
              <a:ext cx="3721635" cy="2713467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6BE71D-9433-4C81-8793-62C5AD4F2684}"/>
                </a:ext>
              </a:extLst>
            </p:cNvPr>
            <p:cNvSpPr txBox="1"/>
            <p:nvPr/>
          </p:nvSpPr>
          <p:spPr>
            <a:xfrm>
              <a:off x="5205775" y="3059667"/>
              <a:ext cx="4300903" cy="40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Twenty Thousand Leagues under the Sea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05513C-43B0-4102-8715-7B86D1F177C1}"/>
                </a:ext>
              </a:extLst>
            </p:cNvPr>
            <p:cNvSpPr txBox="1"/>
            <p:nvPr/>
          </p:nvSpPr>
          <p:spPr>
            <a:xfrm>
              <a:off x="1637756" y="3059667"/>
              <a:ext cx="2876549" cy="40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War of the Worlds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16F3C03-6ECF-40FD-A586-40B8AE100779}"/>
                </a:ext>
              </a:extLst>
            </p:cNvPr>
            <p:cNvSpPr txBox="1"/>
            <p:nvPr/>
          </p:nvSpPr>
          <p:spPr>
            <a:xfrm>
              <a:off x="1708777" y="6348412"/>
              <a:ext cx="2876549" cy="40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Great Expectations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17007E7-726B-4912-A884-0EF3872F42E7}"/>
                </a:ext>
              </a:extLst>
            </p:cNvPr>
            <p:cNvSpPr txBox="1"/>
            <p:nvPr/>
          </p:nvSpPr>
          <p:spPr>
            <a:xfrm>
              <a:off x="6397667" y="6375927"/>
              <a:ext cx="2876549" cy="40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Pride and Prejudice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4073804-876D-4FF5-A7BF-96804880C6DA}"/>
                </a:ext>
              </a:extLst>
            </p:cNvPr>
            <p:cNvGrpSpPr/>
            <p:nvPr/>
          </p:nvGrpSpPr>
          <p:grpSpPr>
            <a:xfrm>
              <a:off x="9524958" y="1696694"/>
              <a:ext cx="3237864" cy="5431689"/>
              <a:chOff x="9276382" y="1554651"/>
              <a:chExt cx="3237864" cy="5431689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CBFE866-A4BE-48FE-8FA0-40E0282E9C68}"/>
                  </a:ext>
                </a:extLst>
              </p:cNvPr>
              <p:cNvSpPr txBox="1"/>
              <p:nvPr/>
            </p:nvSpPr>
            <p:spPr>
              <a:xfrm>
                <a:off x="9276382" y="1554651"/>
                <a:ext cx="3237864" cy="5431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Wordcloud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top 100 words in four novels</a:t>
                </a: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pacakage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“wordcloud2”</a:t>
                </a: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is data frame including word and frequency:</a:t>
                </a: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CC00CC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solidFill>
                    <a:srgbClr val="CC00CC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solidFill>
                      <a:srgbClr val="CC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</a:t>
                </a:r>
                <a:r>
                  <a:rPr lang="en-US" altLang="zh-CN" sz="1200" dirty="0">
                    <a:solidFill>
                      <a:srgbClr val="CC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wordcloud2(top100TWW,…)</a:t>
                </a:r>
              </a:p>
              <a:p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图片 17" descr="图片包含 瓶子&#10;&#10;已生成高可信度的说明">
                <a:extLst>
                  <a:ext uri="{FF2B5EF4-FFF2-40B4-BE49-F238E27FC236}">
                    <a16:creationId xmlns:a16="http://schemas.microsoft.com/office/drawing/2014/main" id="{0A7BA1F0-1DFD-4546-9E1E-B732DE446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7714" y="4195279"/>
                <a:ext cx="2165426" cy="16194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78210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9" name="Shape 307">
            <a:extLst>
              <a:ext uri="{FF2B5EF4-FFF2-40B4-BE49-F238E27FC236}">
                <a16:creationId xmlns:a16="http://schemas.microsoft.com/office/drawing/2014/main" id="{77F4FC1F-A5CB-4EAE-9E50-B8065C513D8A}"/>
              </a:ext>
            </a:extLst>
          </p:cNvPr>
          <p:cNvSpPr txBox="1">
            <a:spLocks/>
          </p:cNvSpPr>
          <p:nvPr/>
        </p:nvSpPr>
        <p:spPr>
          <a:xfrm>
            <a:off x="185737" y="-33342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3000" dirty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STEPS</a:t>
            </a:r>
            <a:endParaRPr lang="en-US" dirty="0"/>
          </a:p>
        </p:txBody>
      </p:sp>
      <p:sp>
        <p:nvSpPr>
          <p:cNvPr id="10" name="Shape 308">
            <a:extLst>
              <a:ext uri="{FF2B5EF4-FFF2-40B4-BE49-F238E27FC236}">
                <a16:creationId xmlns:a16="http://schemas.microsoft.com/office/drawing/2014/main" id="{65BBB25E-0250-4E2C-97F2-23B9D4439CD2}"/>
              </a:ext>
            </a:extLst>
          </p:cNvPr>
          <p:cNvSpPr txBox="1">
            <a:spLocks/>
          </p:cNvSpPr>
          <p:nvPr/>
        </p:nvSpPr>
        <p:spPr>
          <a:xfrm>
            <a:off x="1" y="824058"/>
            <a:ext cx="2978944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altLang="zh-CN" b="1" dirty="0">
                <a:latin typeface="Barlow Light" panose="02010600030101010101" charset="0"/>
              </a:rPr>
              <a:t>4. Per-document classification</a:t>
            </a:r>
          </a:p>
          <a:p>
            <a:pPr marL="152400"/>
            <a:r>
              <a:rPr lang="en-US" altLang="zh-CN" sz="1200" b="1" dirty="0">
                <a:latin typeface="Barlow Light" panose="02010600030101010101" charset="0"/>
                <a:cs typeface="Times New Roman" panose="02020603050405020304" pitchFamily="18" charset="0"/>
              </a:rPr>
              <a:t>4.1 </a:t>
            </a:r>
            <a:r>
              <a:rPr lang="en-US" altLang="zh-CN" sz="1200" dirty="0">
                <a:latin typeface="Barlow Light" panose="02010600030101010101" charset="0"/>
                <a:cs typeface="Times New Roman" panose="02020603050405020304" pitchFamily="18" charset="0"/>
              </a:rPr>
              <a:t>find </a:t>
            </a:r>
            <a:r>
              <a:rPr lang="zh-CN" altLang="en-US" sz="12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per-document-per-topic probabilities (gamma)</a:t>
            </a:r>
          </a:p>
          <a:p>
            <a:pPr marL="152400"/>
            <a:r>
              <a:rPr lang="en-US" altLang="zh-CN" i="1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D8DC0B-F380-4F7B-A851-F9452FCE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1578765"/>
            <a:ext cx="2721771" cy="190692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516B33-8FB5-458B-8057-4B8F5F755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22" y="1983529"/>
            <a:ext cx="2742823" cy="1568831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E0C346-6AB3-41E4-A634-923E1182710A}"/>
              </a:ext>
            </a:extLst>
          </p:cNvPr>
          <p:cNvGrpSpPr/>
          <p:nvPr/>
        </p:nvGrpSpPr>
        <p:grpSpPr>
          <a:xfrm>
            <a:off x="3844996" y="911536"/>
            <a:ext cx="4470329" cy="2824645"/>
            <a:chOff x="6940822" y="2018262"/>
            <a:chExt cx="5370408" cy="3944702"/>
          </a:xfrm>
        </p:grpSpPr>
        <p:pic>
          <p:nvPicPr>
            <p:cNvPr id="14" name="图片 13" descr="图片包含 屏幕截图&#10;&#10;已生成极高可信度的说明">
              <a:extLst>
                <a:ext uri="{FF2B5EF4-FFF2-40B4-BE49-F238E27FC236}">
                  <a16:creationId xmlns:a16="http://schemas.microsoft.com/office/drawing/2014/main" id="{DB60DEB1-20CE-4B51-989D-06A279CDB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822" y="2018262"/>
              <a:ext cx="5370408" cy="394470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F57A80B-FC67-4FED-940B-0F7E61C8F5D5}"/>
                </a:ext>
              </a:extLst>
            </p:cNvPr>
            <p:cNvSpPr/>
            <p:nvPr/>
          </p:nvSpPr>
          <p:spPr>
            <a:xfrm>
              <a:off x="9479148" y="5194840"/>
              <a:ext cx="570081" cy="71788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96CCD29-0F2E-4906-8887-146C366DE0D2}"/>
                </a:ext>
              </a:extLst>
            </p:cNvPr>
            <p:cNvSpPr/>
            <p:nvPr/>
          </p:nvSpPr>
          <p:spPr>
            <a:xfrm>
              <a:off x="10420182" y="5194840"/>
              <a:ext cx="570081" cy="71788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DC7A43F-8C1C-4B56-AB3E-07EF22CC9990}"/>
              </a:ext>
            </a:extLst>
          </p:cNvPr>
          <p:cNvSpPr/>
          <p:nvPr/>
        </p:nvSpPr>
        <p:spPr>
          <a:xfrm>
            <a:off x="3507165" y="370061"/>
            <a:ext cx="3464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/>
            <a:r>
              <a:rPr lang="en-US" altLang="zh-CN" sz="1200" b="1" dirty="0">
                <a:latin typeface="Barlow Light" panose="02010600030101010101" charset="0"/>
                <a:cs typeface="Times New Roman" panose="02020603050405020304" pitchFamily="18" charset="0"/>
              </a:rPr>
              <a:t>4.2 </a:t>
            </a:r>
            <a:r>
              <a:rPr lang="en-US" altLang="zh-CN" sz="1200" dirty="0">
                <a:latin typeface="Barlow Light" panose="02010600030101010101" charset="0"/>
                <a:cs typeface="Times New Roman" panose="02020603050405020304" pitchFamily="18" charset="0"/>
              </a:rPr>
              <a:t> find </a:t>
            </a:r>
            <a:r>
              <a:rPr lang="en-US" altLang="zh-CN" sz="12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classification on topics for all chapters</a:t>
            </a:r>
            <a:endParaRPr lang="zh-CN" altLang="en-US" sz="1200" dirty="0">
              <a:solidFill>
                <a:srgbClr val="FF0000"/>
              </a:solidFill>
              <a:latin typeface="Barlow Light" panose="02010600030101010101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F1AA2C-7CDD-4279-8E65-921B7A0775AD}"/>
              </a:ext>
            </a:extLst>
          </p:cNvPr>
          <p:cNvSpPr/>
          <p:nvPr/>
        </p:nvSpPr>
        <p:spPr>
          <a:xfrm>
            <a:off x="35438" y="3906483"/>
            <a:ext cx="24561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/>
            <a:r>
              <a:rPr lang="en-US" altLang="zh-CN" sz="1100" b="1" dirty="0">
                <a:latin typeface="Barlow Light" panose="02010600030101010101" charset="0"/>
                <a:cs typeface="Times New Roman" panose="02020603050405020304" pitchFamily="18" charset="0"/>
              </a:rPr>
              <a:t>4.3 </a:t>
            </a:r>
            <a:r>
              <a:rPr lang="en-US" altLang="zh-CN" sz="1100" dirty="0">
                <a:latin typeface="Barlow Light" panose="02010600030101010101" charset="0"/>
                <a:cs typeface="Times New Roman" panose="02020603050405020304" pitchFamily="18" charset="0"/>
              </a:rPr>
              <a:t>find </a:t>
            </a:r>
            <a:r>
              <a:rPr lang="en-US" altLang="zh-CN" sz="11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the misclassified chapters </a:t>
            </a:r>
            <a:endParaRPr lang="zh-CN" altLang="en-US" sz="1100" dirty="0">
              <a:solidFill>
                <a:srgbClr val="FF0000"/>
              </a:solidFill>
              <a:latin typeface="Barlow Light" panose="02010600030101010101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9DC50C-164C-4B71-97FB-D313A79E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19" y="4233380"/>
            <a:ext cx="2751626" cy="714913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1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9" name="Shape 307">
            <a:extLst>
              <a:ext uri="{FF2B5EF4-FFF2-40B4-BE49-F238E27FC236}">
                <a16:creationId xmlns:a16="http://schemas.microsoft.com/office/drawing/2014/main" id="{77F4FC1F-A5CB-4EAE-9E50-B8065C513D8A}"/>
              </a:ext>
            </a:extLst>
          </p:cNvPr>
          <p:cNvSpPr txBox="1">
            <a:spLocks/>
          </p:cNvSpPr>
          <p:nvPr/>
        </p:nvSpPr>
        <p:spPr>
          <a:xfrm>
            <a:off x="185737" y="-33342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3000" dirty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STEPS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966502-F692-4542-B176-873772CC5976}"/>
              </a:ext>
            </a:extLst>
          </p:cNvPr>
          <p:cNvSpPr/>
          <p:nvPr/>
        </p:nvSpPr>
        <p:spPr>
          <a:xfrm>
            <a:off x="97642" y="2491621"/>
            <a:ext cx="2802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en-US" altLang="zh-CN" sz="1200" b="1" dirty="0">
                <a:latin typeface="Barlow Light" panose="02010600030101010101" charset="0"/>
                <a:cs typeface="Times New Roman" panose="02020603050405020304" pitchFamily="18" charset="0"/>
              </a:rPr>
              <a:t>4.5  </a:t>
            </a:r>
            <a:r>
              <a:rPr lang="en-US" altLang="zh-CN" sz="1200" dirty="0">
                <a:latin typeface="Barlow Light" panose="02010600030101010101" charset="0"/>
                <a:cs typeface="Times New Roman" panose="02020603050405020304" pitchFamily="18" charset="0"/>
              </a:rPr>
              <a:t>Find words which </a:t>
            </a:r>
            <a:r>
              <a:rPr lang="en-US" altLang="zh-CN" sz="12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are most easily to be misclassified  </a:t>
            </a:r>
            <a:endParaRPr lang="zh-CN" altLang="en-US" sz="1200" dirty="0">
              <a:solidFill>
                <a:srgbClr val="FF0000"/>
              </a:solidFill>
              <a:latin typeface="Barlow Light" panose="02010600030101010101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DECB13-4E87-4471-B55E-FD8FCE3A5ED6}"/>
              </a:ext>
            </a:extLst>
          </p:cNvPr>
          <p:cNvGrpSpPr/>
          <p:nvPr/>
        </p:nvGrpSpPr>
        <p:grpSpPr>
          <a:xfrm>
            <a:off x="3895463" y="917214"/>
            <a:ext cx="4457959" cy="2849427"/>
            <a:chOff x="3895463" y="917214"/>
            <a:chExt cx="4457959" cy="284942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C6C5D11-15EE-4298-ADF9-AE3B41AF16B1}"/>
                </a:ext>
              </a:extLst>
            </p:cNvPr>
            <p:cNvGrpSpPr/>
            <p:nvPr/>
          </p:nvGrpSpPr>
          <p:grpSpPr>
            <a:xfrm>
              <a:off x="3895463" y="917214"/>
              <a:ext cx="4457959" cy="2849427"/>
              <a:chOff x="3895463" y="917214"/>
              <a:chExt cx="4457959" cy="2849427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8F8270-98F5-4522-B64B-9613BF459BAE}"/>
                  </a:ext>
                </a:extLst>
              </p:cNvPr>
              <p:cNvSpPr/>
              <p:nvPr/>
            </p:nvSpPr>
            <p:spPr>
              <a:xfrm>
                <a:off x="3895463" y="917214"/>
                <a:ext cx="4419862" cy="28494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1ACC046-B1F5-44A6-AD3E-594560BC8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5499" y="1828799"/>
                <a:ext cx="4338393" cy="190212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A6D5481-0557-416F-8E2D-A7EB8A2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4067" y="960077"/>
                <a:ext cx="4359826" cy="40593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6F05E1F3-4D9D-4DBC-866D-0BBBF2541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63" y="1535906"/>
                <a:ext cx="4457959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60B8462-11F1-4524-869F-5F6BA81EE947}"/>
                </a:ext>
              </a:extLst>
            </p:cNvPr>
            <p:cNvCxnSpPr>
              <a:cxnSpLocks/>
            </p:cNvCxnSpPr>
            <p:nvPr/>
          </p:nvCxnSpPr>
          <p:spPr>
            <a:xfrm>
              <a:off x="3895463" y="1659730"/>
              <a:ext cx="4419862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AE7C633-6B2A-445F-B444-D951814B41DE}"/>
              </a:ext>
            </a:extLst>
          </p:cNvPr>
          <p:cNvSpPr/>
          <p:nvPr/>
        </p:nvSpPr>
        <p:spPr>
          <a:xfrm>
            <a:off x="97642" y="1369518"/>
            <a:ext cx="2802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en-US" altLang="zh-CN" sz="1200" b="1" dirty="0">
                <a:latin typeface="Barlow Light" panose="02010600030101010101" charset="0"/>
                <a:cs typeface="Times New Roman" panose="02020603050405020304" pitchFamily="18" charset="0"/>
              </a:rPr>
              <a:t>4.4  </a:t>
            </a:r>
            <a:r>
              <a:rPr lang="en-US" altLang="zh-CN" sz="1200" dirty="0" err="1">
                <a:latin typeface="Barlow Light" panose="02010600030101010101" charset="0"/>
                <a:cs typeface="Times New Roman" panose="02020603050405020304" pitchFamily="18" charset="0"/>
              </a:rPr>
              <a:t>Assgin</a:t>
            </a:r>
            <a:r>
              <a:rPr lang="en-US" altLang="zh-CN" sz="1200" dirty="0">
                <a:latin typeface="Barlow Light" panose="02010600030101010101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each word </a:t>
            </a:r>
            <a:r>
              <a:rPr lang="en-US" altLang="zh-CN" sz="1200" dirty="0">
                <a:latin typeface="Barlow Light" panose="02010600030101010101" charset="0"/>
                <a:cs typeface="Times New Roman" panose="02020603050405020304" pitchFamily="18" charset="0"/>
              </a:rPr>
              <a:t>in documents </a:t>
            </a:r>
            <a:r>
              <a:rPr lang="en-US" altLang="zh-CN" sz="1200" dirty="0">
                <a:solidFill>
                  <a:srgbClr val="FF0000"/>
                </a:solidFill>
                <a:latin typeface="Barlow Light" panose="02010600030101010101" charset="0"/>
                <a:cs typeface="Times New Roman" panose="02020603050405020304" pitchFamily="18" charset="0"/>
              </a:rPr>
              <a:t>to topics</a:t>
            </a:r>
            <a:endParaRPr lang="zh-CN" altLang="en-US" sz="1200" dirty="0">
              <a:solidFill>
                <a:srgbClr val="FF0000"/>
              </a:solidFill>
              <a:latin typeface="Barlow Light" panose="02010600030101010101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3BAF16-1365-4567-B1B9-4512E9CC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56" y="1816752"/>
            <a:ext cx="2654054" cy="2539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49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A6D9DC-7220-4166-A7C7-9354E461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89" y="535481"/>
            <a:ext cx="4107883" cy="40725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340314B-F5F7-46EE-AB5D-EE79445206B1}"/>
              </a:ext>
            </a:extLst>
          </p:cNvPr>
          <p:cNvSpPr/>
          <p:nvPr/>
        </p:nvSpPr>
        <p:spPr>
          <a:xfrm>
            <a:off x="4997606" y="1891149"/>
            <a:ext cx="4572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Importing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String operations and pre-processing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Creating the document-term matrix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Filter and weight the terms in the DTM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8B39CE-570C-4CED-A7EC-0A273FBED61D}"/>
              </a:ext>
            </a:extLst>
          </p:cNvPr>
          <p:cNvSpPr/>
          <p:nvPr/>
        </p:nvSpPr>
        <p:spPr>
          <a:xfrm>
            <a:off x="4997606" y="350245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Sentiment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Topic Modelling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F1D394-0FC3-4AFC-A464-37DEDA14370B}"/>
              </a:ext>
            </a:extLst>
          </p:cNvPr>
          <p:cNvCxnSpPr>
            <a:cxnSpLocks/>
          </p:cNvCxnSpPr>
          <p:nvPr/>
        </p:nvCxnSpPr>
        <p:spPr>
          <a:xfrm flipV="1">
            <a:off x="4028090" y="2640725"/>
            <a:ext cx="969516" cy="31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82736-0D06-4A9F-AB7E-350CCD7EED1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28090" y="3691642"/>
            <a:ext cx="969516" cy="18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hape 300">
            <a:extLst>
              <a:ext uri="{FF2B5EF4-FFF2-40B4-BE49-F238E27FC236}">
                <a16:creationId xmlns:a16="http://schemas.microsoft.com/office/drawing/2014/main" id="{1D35A0FF-78D3-4B0E-B6D5-3C8A5FFA8F04}"/>
              </a:ext>
            </a:extLst>
          </p:cNvPr>
          <p:cNvSpPr txBox="1">
            <a:spLocks/>
          </p:cNvSpPr>
          <p:nvPr/>
        </p:nvSpPr>
        <p:spPr>
          <a:xfrm>
            <a:off x="4430906" y="22809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rgbClr val="A5B0FE"/>
              </a:buClr>
              <a:buSzPts val="3000"/>
            </a:pPr>
            <a:r>
              <a:rPr lang="en-SG" sz="3000" dirty="0">
                <a:solidFill>
                  <a:schemeClr val="accent5">
                    <a:lumMod val="75000"/>
                  </a:schemeClr>
                </a:solidFill>
                <a:latin typeface="Miriam Libre"/>
                <a:cs typeface="Miriam Libre"/>
                <a:sym typeface="Miriam Libre"/>
              </a:rPr>
              <a:t>Overview of process</a:t>
            </a:r>
          </a:p>
        </p:txBody>
      </p:sp>
    </p:spTree>
    <p:extLst>
      <p:ext uri="{BB962C8B-B14F-4D97-AF65-F5344CB8AC3E}">
        <p14:creationId xmlns:p14="http://schemas.microsoft.com/office/powerpoint/2010/main" val="12872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ummary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197" y="1519900"/>
            <a:ext cx="5514977" cy="23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Barlow Light" panose="02010600030101010101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 algn="just">
              <a:buNone/>
            </a:pPr>
            <a:r>
              <a:rPr lang="en-US" altLang="zh-CN" sz="1400" b="1" dirty="0">
                <a:latin typeface="Barlow Light" panose="02010600030101010101" charset="0"/>
                <a:cs typeface="Times New Roman" panose="02020603050405020304" pitchFamily="18" charset="0"/>
              </a:rPr>
              <a:t>     - unsupervised: </a:t>
            </a:r>
            <a:r>
              <a:rPr lang="en-US" altLang="zh-CN" sz="1400" dirty="0">
                <a:latin typeface="Barlow Light" panose="02010600030101010101" charset="0"/>
                <a:cs typeface="Times New Roman" panose="02020603050405020304" pitchFamily="18" charset="0"/>
              </a:rPr>
              <a:t>dictionary-based </a:t>
            </a:r>
          </a:p>
          <a:p>
            <a:pPr marL="0" indent="0" algn="just">
              <a:buNone/>
            </a:pPr>
            <a:r>
              <a:rPr lang="en-US" altLang="zh-CN" sz="1400" dirty="0">
                <a:latin typeface="Barlow Light" panose="02010600030101010101" charset="0"/>
                <a:cs typeface="Times New Roman" panose="02020603050405020304" pitchFamily="18" charset="0"/>
              </a:rPr>
              <a:t>    </a:t>
            </a:r>
            <a:r>
              <a:rPr lang="en-US" altLang="zh-CN" sz="1400" b="1" dirty="0">
                <a:latin typeface="Barlow Light" panose="02010600030101010101" charset="0"/>
                <a:cs typeface="Times New Roman" panose="02020603050405020304" pitchFamily="18" charset="0"/>
              </a:rPr>
              <a:t> - supervised (text with label): </a:t>
            </a:r>
            <a:r>
              <a:rPr lang="en-US" altLang="zh-CN" sz="1400" dirty="0">
                <a:latin typeface="Barlow Light" panose="02010600030101010101" charset="0"/>
                <a:cs typeface="Times New Roman" panose="02020603050405020304" pitchFamily="18" charset="0"/>
              </a:rPr>
              <a:t>classification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Barlow Light" panose="02010600030101010101" charset="0"/>
                <a:cs typeface="Times New Roman" panose="02020603050405020304" pitchFamily="18" charset="0"/>
              </a:rPr>
              <a:t>Topic modeling</a:t>
            </a:r>
            <a:endParaRPr lang="en-US" altLang="zh-CN" sz="1400" b="1" dirty="0">
              <a:latin typeface="Barlow Light" panose="02010600030101010101" charset="0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912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50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402219" y="1197148"/>
            <a:ext cx="5407572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SG" b="1" dirty="0"/>
              <a:t>Sentiment Analysis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identifying and determine whether the writer's attitude towards a particular topic or product is positive, negative, or neutral.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Supervised  (Classification model)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Unsupervised (Dictionary-based)</a:t>
            </a:r>
          </a:p>
          <a:p>
            <a:pPr marL="285750" lvl="0" indent="-285750">
              <a:buFontTx/>
              <a:buChar char="-"/>
            </a:pPr>
            <a:endParaRPr lang="en-SG" dirty="0"/>
          </a:p>
          <a:p>
            <a:pPr marL="0" lvl="0" indent="0">
              <a:buNone/>
            </a:pPr>
            <a:r>
              <a:rPr lang="en-SG" b="1" dirty="0"/>
              <a:t>Topic Modelling</a:t>
            </a:r>
          </a:p>
          <a:p>
            <a:pPr marL="285750" indent="-285750">
              <a:buFontTx/>
              <a:buChar char="-"/>
            </a:pPr>
            <a:r>
              <a:rPr lang="en-SG" dirty="0"/>
              <a:t>discovering the abstract "topics" that occur in a collection of documents.</a:t>
            </a:r>
          </a:p>
          <a:p>
            <a:pPr marL="0" lvl="0" indent="0">
              <a:buNone/>
            </a:pPr>
            <a:endParaRPr lang="en-SG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158514" y="339748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SG" dirty="0"/>
              <a:t>Two approaches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29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DE9276C4-4E83-40CE-AA89-978D43DF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87745" y="1596997"/>
            <a:ext cx="3647837" cy="232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05511897-FB16-401E-88CE-B138531B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51" y="1596996"/>
            <a:ext cx="3750799" cy="2325495"/>
          </a:xfrm>
          <a:prstGeom prst="rect">
            <a:avLst/>
          </a:prstGeom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610E7D1A-2887-4FC3-976E-B8BABD0C1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00" y="93649"/>
            <a:ext cx="2430900" cy="4956202"/>
          </a:xfrm>
          <a:prstGeom prst="rect">
            <a:avLst/>
          </a:prstGeom>
        </p:spPr>
      </p:pic>
      <p:sp>
        <p:nvSpPr>
          <p:cNvPr id="9" name="Shape 300">
            <a:extLst>
              <a:ext uri="{FF2B5EF4-FFF2-40B4-BE49-F238E27FC236}">
                <a16:creationId xmlns:a16="http://schemas.microsoft.com/office/drawing/2014/main" id="{C4D28F91-B57E-4C90-AF85-51B616C0266F}"/>
              </a:ext>
            </a:extLst>
          </p:cNvPr>
          <p:cNvSpPr txBox="1">
            <a:spLocks/>
          </p:cNvSpPr>
          <p:nvPr/>
        </p:nvSpPr>
        <p:spPr>
          <a:xfrm>
            <a:off x="-379369" y="363608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45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zh-CN" dirty="0"/>
              <a:t>Case Study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24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5DA155-0386-4B2B-9D9D-A1B296174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" t="8633" r="20232" b="16106"/>
          <a:stretch/>
        </p:blipFill>
        <p:spPr>
          <a:xfrm>
            <a:off x="3223307" y="203546"/>
            <a:ext cx="2420954" cy="305690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61D836B-3926-46E3-BB68-6B30BBFAA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310" r="1155" b="6950"/>
          <a:stretch/>
        </p:blipFill>
        <p:spPr>
          <a:xfrm>
            <a:off x="332056" y="203547"/>
            <a:ext cx="2497449" cy="3056905"/>
          </a:xfrm>
          <a:prstGeom prst="rect">
            <a:avLst/>
          </a:prstGeom>
        </p:spPr>
      </p:pic>
      <p:pic>
        <p:nvPicPr>
          <p:cNvPr id="19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F22BA6D-0CB1-4709-95CB-02011D7EB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567" y="3831950"/>
            <a:ext cx="2327485" cy="519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9A0A29-9C33-42E1-B567-E842BE92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6" y="3439560"/>
            <a:ext cx="1504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5B6D1A-1979-4EDD-8E28-1A9C5236325E}"/>
              </a:ext>
            </a:extLst>
          </p:cNvPr>
          <p:cNvSpPr/>
          <p:nvPr/>
        </p:nvSpPr>
        <p:spPr>
          <a:xfrm>
            <a:off x="2072557" y="3912381"/>
            <a:ext cx="1008668" cy="35821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59587D-9945-4C2A-A635-6F9FE76C35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84474" y="2137687"/>
            <a:ext cx="2927470" cy="78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25000"/>
                  </a:schemeClr>
                </a:solidFill>
              </a:rPr>
              <a:t>TEXT  PRE-PROCESSING      TEXT ANALYSIS</a:t>
            </a:r>
            <a:endParaRPr lang="en-SG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CA911D74-EF1C-4B10-A70C-3B46D581934D}"/>
              </a:ext>
            </a:extLst>
          </p:cNvPr>
          <p:cNvSpPr/>
          <p:nvPr/>
        </p:nvSpPr>
        <p:spPr>
          <a:xfrm>
            <a:off x="5970947" y="3260452"/>
            <a:ext cx="1208666" cy="971095"/>
          </a:xfrm>
          <a:prstGeom prst="bent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34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Shape 391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Shape 392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FDA4FE-19FD-4B39-A4EE-4786CE120C07}"/>
              </a:ext>
            </a:extLst>
          </p:cNvPr>
          <p:cNvSpPr/>
          <p:nvPr/>
        </p:nvSpPr>
        <p:spPr>
          <a:xfrm>
            <a:off x="431997" y="916847"/>
            <a:ext cx="19458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5B0FE"/>
              </a:buClr>
              <a:buSzPts val="3000"/>
            </a:pPr>
            <a:r>
              <a:rPr lang="en-SG" sz="3000" dirty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C59F3-E6CF-4B01-9CCE-E4F337EC3605}"/>
              </a:ext>
            </a:extLst>
          </p:cNvPr>
          <p:cNvSpPr/>
          <p:nvPr/>
        </p:nvSpPr>
        <p:spPr>
          <a:xfrm>
            <a:off x="3163731" y="1602254"/>
            <a:ext cx="611089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 b="1" dirty="0"/>
              <a:t>Total 6,300 reviews covering 6 hotels:</a:t>
            </a:r>
          </a:p>
          <a:p>
            <a:endParaRPr lang="en-SG" sz="1800" b="1" dirty="0"/>
          </a:p>
          <a:p>
            <a:r>
              <a:rPr lang="en-SG" dirty="0"/>
              <a:t>5 STAR: Marina Bay Sands, Crowne Plaza Changi Airport</a:t>
            </a:r>
          </a:p>
          <a:p>
            <a:endParaRPr lang="en-SG" dirty="0"/>
          </a:p>
          <a:p>
            <a:r>
              <a:rPr lang="en-SG" dirty="0"/>
              <a:t>4 STAR: PARKROYAL on Beach Road, </a:t>
            </a:r>
            <a:r>
              <a:rPr lang="en-SG" dirty="0" err="1"/>
              <a:t>Siloso</a:t>
            </a:r>
            <a:r>
              <a:rPr lang="en-SG" dirty="0"/>
              <a:t> Beach Resort Sentosa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3 STAR: Ibis Singapore on </a:t>
            </a:r>
            <a:r>
              <a:rPr lang="en-SG" dirty="0" err="1"/>
              <a:t>Bencoolen</a:t>
            </a:r>
            <a:r>
              <a:rPr lang="en-SG" dirty="0"/>
              <a:t>, Destination Singapore Beach Road</a:t>
            </a:r>
          </a:p>
        </p:txBody>
      </p:sp>
    </p:spTree>
    <p:extLst>
      <p:ext uri="{BB962C8B-B14F-4D97-AF65-F5344CB8AC3E}">
        <p14:creationId xmlns:p14="http://schemas.microsoft.com/office/powerpoint/2010/main" val="1858992444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1784</Words>
  <Application>Microsoft Office PowerPoint</Application>
  <PresentationFormat>全屏显示(16:9)</PresentationFormat>
  <Paragraphs>418</Paragraphs>
  <Slides>51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Courier New</vt:lpstr>
      <vt:lpstr>Wingdings</vt:lpstr>
      <vt:lpstr>Barlow Light</vt:lpstr>
      <vt:lpstr>Calibri</vt:lpstr>
      <vt:lpstr>等线</vt:lpstr>
      <vt:lpstr>Miriam Libre</vt:lpstr>
      <vt:lpstr>Times New Roman</vt:lpstr>
      <vt:lpstr>Work Sans</vt:lpstr>
      <vt:lpstr>等线</vt:lpstr>
      <vt:lpstr>Barlow</vt:lpstr>
      <vt:lpstr>Arial</vt:lpstr>
      <vt:lpstr>宋体</vt:lpstr>
      <vt:lpstr>Roderigo template</vt:lpstr>
      <vt:lpstr>Text Mining Program Demo</vt:lpstr>
      <vt:lpstr>PowerPoint 演示文稿</vt:lpstr>
      <vt:lpstr>1. Introduction</vt:lpstr>
      <vt:lpstr>What is text mining ?</vt:lpstr>
      <vt:lpstr>PowerPoint 演示文稿</vt:lpstr>
      <vt:lpstr>Two approaches</vt:lpstr>
      <vt:lpstr>PowerPoint 演示文稿</vt:lpstr>
      <vt:lpstr>PowerPoint 演示文稿</vt:lpstr>
      <vt:lpstr>PowerPoint 演示文稿</vt:lpstr>
      <vt:lpstr>PowerPoint 演示文稿</vt:lpstr>
      <vt:lpstr>2. Data Preparation</vt:lpstr>
      <vt:lpstr>PowerPoint 演示文稿</vt:lpstr>
      <vt:lpstr>Importing text</vt:lpstr>
      <vt:lpstr>String operations</vt:lpstr>
      <vt:lpstr>preprocessing</vt:lpstr>
      <vt:lpstr>preprocessing</vt:lpstr>
      <vt:lpstr>preprocessing</vt:lpstr>
      <vt:lpstr>preprocessing</vt:lpstr>
      <vt:lpstr>preprocessing</vt:lpstr>
      <vt:lpstr>wordclouds</vt:lpstr>
      <vt:lpstr>Lexicon based Sentiment Analysis</vt:lpstr>
      <vt:lpstr>PowerPoint 演示文稿</vt:lpstr>
      <vt:lpstr>PowerPoint 演示文稿</vt:lpstr>
      <vt:lpstr>Filtering and Weighting</vt:lpstr>
      <vt:lpstr>Counting and Sentiment Scoring</vt:lpstr>
      <vt:lpstr>PowerPoint 演示文稿</vt:lpstr>
      <vt:lpstr>Let’s look at Positive Reviews</vt:lpstr>
      <vt:lpstr>Let’s look at Negative Reviews</vt:lpstr>
      <vt:lpstr>PowerPoint 演示文稿</vt:lpstr>
      <vt:lpstr>PowerPoint 演示文稿</vt:lpstr>
      <vt:lpstr>R Package: sentimentr</vt:lpstr>
      <vt:lpstr>sentimentr: Dictionary</vt:lpstr>
      <vt:lpstr>sentimentr: Valence Shifters </vt:lpstr>
      <vt:lpstr>PowerPoint 演示文稿</vt:lpstr>
      <vt:lpstr>Supervised Sentiment Analysis</vt:lpstr>
      <vt:lpstr>PowerPoint 演示文稿</vt:lpstr>
      <vt:lpstr>PowerPoint 演示文稿</vt:lpstr>
      <vt:lpstr>PowerPoint 演示文稿</vt:lpstr>
      <vt:lpstr>Remarks</vt:lpstr>
      <vt:lpstr>Topic modeling</vt:lpstr>
      <vt:lpstr>Topic modeling</vt:lpstr>
      <vt:lpstr>Objective:</vt:lpstr>
      <vt:lpstr>PowerPoint 演示文稿</vt:lpstr>
      <vt:lpstr>STEPS</vt:lpstr>
      <vt:lpstr>STEPS</vt:lpstr>
      <vt:lpstr>PowerPoint 演示文稿</vt:lpstr>
      <vt:lpstr>PowerPoint 演示文稿</vt:lpstr>
      <vt:lpstr>PowerPoint 演示文稿</vt:lpstr>
      <vt:lpstr>PowerPoint 演示文稿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YANHANG WANG</dc:creator>
  <cp:lastModifiedBy>YANHANG WANG</cp:lastModifiedBy>
  <cp:revision>31</cp:revision>
  <dcterms:modified xsi:type="dcterms:W3CDTF">2018-01-27T05:51:47Z</dcterms:modified>
</cp:coreProperties>
</file>